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61" r:id="rId5"/>
    <p:sldId id="260" r:id="rId6"/>
    <p:sldId id="262" r:id="rId7"/>
    <p:sldId id="270" r:id="rId8"/>
    <p:sldId id="263" r:id="rId9"/>
    <p:sldId id="268" r:id="rId10"/>
    <p:sldId id="264" r:id="rId11"/>
    <p:sldId id="265" r:id="rId12"/>
    <p:sldId id="266" r:id="rId13"/>
    <p:sldId id="267" r:id="rId14"/>
    <p:sldId id="272" r:id="rId15"/>
    <p:sldId id="278" r:id="rId16"/>
    <p:sldId id="277" r:id="rId17"/>
    <p:sldId id="271" r:id="rId18"/>
    <p:sldId id="273" r:id="rId19"/>
    <p:sldId id="274" r:id="rId20"/>
    <p:sldId id="275" r:id="rId21"/>
    <p:sldId id="276" r:id="rId22"/>
    <p:sldId id="279" r:id="rId23"/>
    <p:sldId id="286" r:id="rId24"/>
    <p:sldId id="289" r:id="rId25"/>
    <p:sldId id="280" r:id="rId26"/>
    <p:sldId id="290" r:id="rId27"/>
    <p:sldId id="291" r:id="rId28"/>
    <p:sldId id="287" r:id="rId29"/>
    <p:sldId id="288" r:id="rId30"/>
    <p:sldId id="292" r:id="rId31"/>
    <p:sldId id="25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50" d="100"/>
          <a:sy n="150" d="100"/>
        </p:scale>
        <p:origin x="-16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4B0F9-EBF6-5940-81E7-F53AB88FA93D}" type="datetimeFigureOut">
              <a:rPr kumimoji="1" lang="ja-JP" altLang="en-US" smtClean="0"/>
              <a:t>12/05/22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512D9-B9DD-774D-B702-D997752778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85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12D9-B9DD-774D-B702-D997752778C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9233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地質：琉球石灰岩，国頭礫層，中生層砂岩泥岩。地形：中位段丘</a:t>
            </a:r>
            <a:r>
              <a:rPr kumimoji="1" lang="en-US" altLang="ja-JP" dirty="0" smtClean="0"/>
              <a:t>II</a:t>
            </a:r>
            <a:r>
              <a:rPr kumimoji="1" lang="ja-JP" altLang="en-US" dirty="0" smtClean="0"/>
              <a:t>，低位段丘</a:t>
            </a:r>
            <a:r>
              <a:rPr kumimoji="1" lang="en-US" altLang="ja-JP" dirty="0" smtClean="0"/>
              <a:t>I</a:t>
            </a:r>
            <a:r>
              <a:rPr kumimoji="1" lang="ja-JP" altLang="en-US" dirty="0" smtClean="0"/>
              <a:t>，ライムストーンウォール，浜堤，海岸低地。土壌：耕地では細粒赤色土（島尻マージ主），林地では乾性赤色土（国頭マージ主），海岸部の埋め立て地（国頭マージ？）では黄色土のグライ相。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12D9-B9DD-774D-B702-D997752778C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6198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岩田道春・山口晴幸，</a:t>
            </a:r>
            <a:r>
              <a:rPr kumimoji="1" lang="en-US" altLang="ja-JP" dirty="0" smtClean="0"/>
              <a:t>2003. </a:t>
            </a:r>
            <a:r>
              <a:rPr kumimoji="1" lang="ja-JP" altLang="en-US" dirty="0" smtClean="0"/>
              <a:t>赤土流出に起因する海浜環境汚染評価に関する調査研究</a:t>
            </a:r>
            <a:r>
              <a:rPr kumimoji="1" lang="en-US" altLang="ja-JP" dirty="0" smtClean="0"/>
              <a:t>. </a:t>
            </a:r>
            <a:r>
              <a:rPr kumimoji="1" lang="ja-JP" altLang="en-US" dirty="0" smtClean="0"/>
              <a:t>土木学会関東支部技術研究発表会梗概集，</a:t>
            </a:r>
            <a:r>
              <a:rPr kumimoji="1" lang="en-US" altLang="ja-JP" dirty="0" smtClean="0"/>
              <a:t>Vol. 30,</a:t>
            </a:r>
            <a:r>
              <a:rPr kumimoji="1" lang="en-US" altLang="ja-JP" baseline="0" dirty="0" smtClean="0"/>
              <a:t> No. 7, pp. 23-24.</a:t>
            </a:r>
            <a:endParaRPr kumimoji="1" lang="en-US" altLang="ja-JP" dirty="0" smtClean="0"/>
          </a:p>
          <a:p>
            <a:r>
              <a:rPr kumimoji="1" lang="en-US" altLang="ja-JP" dirty="0" smtClean="0"/>
              <a:t>http://</a:t>
            </a:r>
            <a:r>
              <a:rPr kumimoji="1" lang="en-US" altLang="ja-JP" dirty="0" err="1" smtClean="0"/>
              <a:t>www.jsce.or.jp</a:t>
            </a:r>
            <a:r>
              <a:rPr kumimoji="1" lang="en-US" altLang="ja-JP" dirty="0" smtClean="0"/>
              <a:t>/library/open/</a:t>
            </a:r>
            <a:r>
              <a:rPr kumimoji="1" lang="en-US" altLang="ja-JP" dirty="0" err="1" smtClean="0"/>
              <a:t>proc</a:t>
            </a:r>
            <a:r>
              <a:rPr kumimoji="1" lang="en-US" altLang="ja-JP" dirty="0" smtClean="0"/>
              <a:t>/maglist2/00061/2003/mg05.htm</a:t>
            </a:r>
            <a:r>
              <a:rPr kumimoji="1" lang="ja-JP" altLang="en-US" dirty="0" smtClean="0"/>
              <a:t>のリストに掲載されている。</a:t>
            </a:r>
            <a:endParaRPr kumimoji="1" lang="pl-PL" altLang="ja-JP" dirty="0" smtClean="0"/>
          </a:p>
          <a:p>
            <a:r>
              <a:rPr kumimoji="1" lang="pl-PL" altLang="ja-JP" dirty="0" smtClean="0"/>
              <a:t>http://library.jsce.or.jp/jsce/open/00061/2003/30-07-0023.pdf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512D9-B9DD-774D-B702-D997752778C4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2004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12/05/22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12/05/22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 anchor="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12/05/22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12/05/22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12/05/22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12/05/22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12/05/22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12/05/22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12/05/22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12/05/22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anchor="t"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12/05/22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12/05/22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45720" y="1"/>
            <a:ext cx="8998279" cy="5548944"/>
          </a:xfrm>
        </p:spPr>
        <p:txBody>
          <a:bodyPr>
            <a:normAutofit/>
          </a:bodyPr>
          <a:lstStyle/>
          <a:p>
            <a:r>
              <a:rPr lang="ja-JP" altLang="en-US" sz="3600" dirty="0"/>
              <a:t>沖縄島羽地内海</a:t>
            </a:r>
            <a:r>
              <a:rPr lang="ja-JP" altLang="en-US" sz="3600" dirty="0" smtClean="0"/>
              <a:t>の</a:t>
            </a:r>
            <a:r>
              <a:rPr lang="en-US" altLang="ja-JP" sz="3600" dirty="0" smtClean="0"/>
              <a:t/>
            </a:r>
            <a:br>
              <a:rPr lang="en-US" altLang="ja-JP" sz="3600" dirty="0" smtClean="0"/>
            </a:br>
            <a:r>
              <a:rPr lang="ja-JP" altLang="en-US" sz="3600" dirty="0" smtClean="0"/>
              <a:t>内湾性礁</a:t>
            </a:r>
            <a:r>
              <a:rPr lang="ja-JP" altLang="en-US" sz="3600" dirty="0"/>
              <a:t>原被覆薄層の粒度分布</a:t>
            </a:r>
            <a:r>
              <a:rPr lang="ja-JP" altLang="en-US" sz="3600" dirty="0" smtClean="0"/>
              <a:t>と</a:t>
            </a:r>
            <a:r>
              <a:rPr lang="en-US" altLang="ja-JP" sz="3600" dirty="0" smtClean="0"/>
              <a:t/>
            </a:r>
            <a:br>
              <a:rPr lang="en-US" altLang="ja-JP" sz="3600" dirty="0" smtClean="0"/>
            </a:br>
            <a:r>
              <a:rPr lang="ja-JP" altLang="en-US" sz="3600" dirty="0" smtClean="0"/>
              <a:t>窒素・</a:t>
            </a:r>
            <a:r>
              <a:rPr lang="ja-JP" altLang="en-US" sz="3600" dirty="0" smtClean="0">
                <a:solidFill>
                  <a:srgbClr val="FF0000"/>
                </a:solidFill>
              </a:rPr>
              <a:t>炭素</a:t>
            </a:r>
            <a:r>
              <a:rPr lang="ja-JP" altLang="en-US" sz="3600" dirty="0" smtClean="0"/>
              <a:t>安定</a:t>
            </a:r>
            <a:r>
              <a:rPr lang="ja-JP" altLang="en-US" sz="3600" dirty="0"/>
              <a:t>同位体比から得られた赤土成分の拡散</a:t>
            </a:r>
            <a:r>
              <a:rPr lang="ja-JP" altLang="en-US" sz="3600" dirty="0" smtClean="0"/>
              <a:t>パターン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ja-JP" sz="4000" dirty="0">
                <a:solidFill>
                  <a:srgbClr val="FFFF00"/>
                </a:solidFill>
              </a:rPr>
              <a:t/>
            </a:r>
            <a:br>
              <a:rPr lang="ja-JP" altLang="ja-JP" sz="4000" dirty="0">
                <a:solidFill>
                  <a:srgbClr val="FFFF00"/>
                </a:solidFill>
              </a:rPr>
            </a:br>
            <a:endParaRPr kumimoji="1" lang="ja-JP" altLang="en-US" sz="4000" dirty="0">
              <a:solidFill>
                <a:srgbClr val="FFFF0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5558980"/>
            <a:ext cx="6400800" cy="1119036"/>
          </a:xfrm>
        </p:spPr>
        <p:txBody>
          <a:bodyPr>
            <a:normAutofit fontScale="85000" lnSpcReduction="20000"/>
          </a:bodyPr>
          <a:lstStyle/>
          <a:p>
            <a:r>
              <a:rPr lang="ja-JP" altLang="ja-JP" dirty="0"/>
              <a:t>木庭元晴　</a:t>
            </a:r>
            <a:r>
              <a:rPr lang="ja-JP" altLang="ja-JP" dirty="0" smtClean="0"/>
              <a:t>北窪</a:t>
            </a:r>
            <a:r>
              <a:rPr lang="ja-JP" altLang="ja-JP" dirty="0"/>
              <a:t>友</a:t>
            </a:r>
            <a:r>
              <a:rPr lang="ja-JP" altLang="ja-JP" dirty="0" smtClean="0"/>
              <a:t>美子</a:t>
            </a:r>
            <a:r>
              <a:rPr lang="ja-JP" altLang="en-US" dirty="0" smtClean="0"/>
              <a:t>　</a:t>
            </a:r>
            <a:r>
              <a:rPr lang="ja-JP" altLang="ja-JP" dirty="0" smtClean="0"/>
              <a:t>中辻</a:t>
            </a:r>
            <a:r>
              <a:rPr lang="ja-JP" altLang="ja-JP" dirty="0"/>
              <a:t>真央 </a:t>
            </a:r>
            <a:endParaRPr lang="en-US" altLang="ja-JP" dirty="0" smtClean="0"/>
          </a:p>
          <a:p>
            <a:r>
              <a:rPr kumimoji="1" lang="ja-JP" altLang="en-US" dirty="0" smtClean="0"/>
              <a:t>関西大学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58667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200" dirty="0" smtClean="0"/>
              <a:t>現地調査</a:t>
            </a:r>
            <a:r>
              <a:rPr kumimoji="1" lang="en-US" altLang="ja-JP" sz="3200" dirty="0" smtClean="0"/>
              <a:t>: Tr.1 </a:t>
            </a:r>
            <a:r>
              <a:rPr kumimoji="1" lang="ja-JP" altLang="en-US" sz="3200" dirty="0" smtClean="0"/>
              <a:t>排水溝付近</a:t>
            </a:r>
            <a:endParaRPr kumimoji="1" lang="ja-JP" altLang="en-US" sz="3200" dirty="0"/>
          </a:p>
        </p:txBody>
      </p:sp>
      <p:pic>
        <p:nvPicPr>
          <p:cNvPr id="7" name="コンテンツ プレースホルダー 6" descr="Tr1景観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64" r="-181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86619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2800" dirty="0" smtClean="0"/>
              <a:t>現地調査</a:t>
            </a:r>
            <a:r>
              <a:rPr kumimoji="1" lang="en-US" altLang="ja-JP" sz="2800" dirty="0" smtClean="0"/>
              <a:t>: Tr.2 </a:t>
            </a:r>
            <a:r>
              <a:rPr kumimoji="1" lang="ja-JP" altLang="en-US" sz="2800" dirty="0" smtClean="0"/>
              <a:t>排水溝付近（</a:t>
            </a:r>
            <a:r>
              <a:rPr lang="ja-JP" altLang="en-US" sz="2800" dirty="0" smtClean="0"/>
              <a:t>メヒルギとともに）</a:t>
            </a:r>
            <a:endParaRPr kumimoji="1" lang="ja-JP" altLang="en-US" sz="2800" dirty="0"/>
          </a:p>
        </p:txBody>
      </p:sp>
      <p:pic>
        <p:nvPicPr>
          <p:cNvPr id="4" name="コンテンツ プレースホルダー 3" descr="Tr2排水溝メヒルギ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64" r="-181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0733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3466" y="457200"/>
            <a:ext cx="8229600" cy="1143000"/>
          </a:xfrm>
        </p:spPr>
        <p:txBody>
          <a:bodyPr>
            <a:normAutofit/>
          </a:bodyPr>
          <a:lstStyle/>
          <a:p>
            <a:r>
              <a:rPr kumimoji="1" lang="ja-JP" altLang="en-US" sz="3200" dirty="0" smtClean="0"/>
              <a:t>現地調査</a:t>
            </a:r>
            <a:r>
              <a:rPr kumimoji="1" lang="en-US" altLang="ja-JP" sz="3200" dirty="0" smtClean="0"/>
              <a:t>: Tr. </a:t>
            </a:r>
            <a:r>
              <a:rPr lang="en-US" altLang="ja-JP" sz="3200" dirty="0" smtClean="0"/>
              <a:t>2</a:t>
            </a:r>
            <a:r>
              <a:rPr lang="ja-JP" altLang="en-US" sz="3200" dirty="0" smtClean="0"/>
              <a:t>干潟の沖側</a:t>
            </a:r>
            <a:endParaRPr kumimoji="1" lang="ja-JP" altLang="en-US" sz="3200" dirty="0"/>
          </a:p>
        </p:txBody>
      </p:sp>
      <p:pic>
        <p:nvPicPr>
          <p:cNvPr id="4" name="コンテンツ プレースホルダー 3" descr="Tr2干潟沖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64" r="-181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5024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7001" y="457200"/>
            <a:ext cx="8822266" cy="1143000"/>
          </a:xfrm>
        </p:spPr>
        <p:txBody>
          <a:bodyPr>
            <a:normAutofit fontScale="90000"/>
          </a:bodyPr>
          <a:lstStyle/>
          <a:p>
            <a:r>
              <a:rPr kumimoji="1" lang="ja-JP" altLang="en-US" sz="3600" dirty="0" smtClean="0"/>
              <a:t>現地調査</a:t>
            </a:r>
            <a:r>
              <a:rPr kumimoji="1" lang="en-US" altLang="ja-JP" sz="3600" dirty="0" smtClean="0"/>
              <a:t>: Tr.</a:t>
            </a:r>
            <a:r>
              <a:rPr kumimoji="1" lang="en-US" altLang="ja-JP" sz="3600" dirty="0" smtClean="0"/>
              <a:t>1</a:t>
            </a:r>
            <a:br>
              <a:rPr kumimoji="1" lang="en-US" altLang="ja-JP" sz="3600" dirty="0" smtClean="0"/>
            </a:br>
            <a:r>
              <a:rPr lang="ja-JP" altLang="en-US" sz="3600" dirty="0" smtClean="0"/>
              <a:t>上部砂層，中部</a:t>
            </a:r>
            <a:r>
              <a:rPr kumimoji="1" lang="ja-JP" altLang="en-US" sz="3600" dirty="0" smtClean="0"/>
              <a:t>赤土層</a:t>
            </a:r>
            <a:r>
              <a:rPr kumimoji="1" lang="ja-JP" altLang="en-US" sz="3600" dirty="0" smtClean="0"/>
              <a:t>，下部砂礫層</a:t>
            </a:r>
            <a:endParaRPr kumimoji="1" lang="ja-JP" altLang="en-US" sz="3600" dirty="0"/>
          </a:p>
        </p:txBody>
      </p:sp>
      <p:pic>
        <p:nvPicPr>
          <p:cNvPr id="4" name="コンテンツ プレースホルダー 3" descr="Tr1赤土層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64" r="-181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91419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33867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5.</a:t>
            </a:r>
            <a:r>
              <a:rPr kumimoji="1" lang="ja-JP" altLang="en-US" dirty="0" smtClean="0"/>
              <a:t>地形地質断面位置図（再掲）</a:t>
            </a:r>
            <a:endParaRPr kumimoji="1" lang="ja-JP" altLang="en-US" dirty="0"/>
          </a:p>
        </p:txBody>
      </p:sp>
      <p:pic>
        <p:nvPicPr>
          <p:cNvPr id="7" name="図 6" descr="スクリーンショット（2011-08-31 17.53.43）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" y="1343154"/>
            <a:ext cx="7050616" cy="494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0189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33867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5.</a:t>
            </a:r>
            <a:r>
              <a:rPr kumimoji="1" lang="ja-JP" altLang="en-US" dirty="0" smtClean="0"/>
              <a:t>地形地質断面図</a:t>
            </a:r>
            <a:r>
              <a:rPr kumimoji="1" lang="en-US" altLang="ja-JP" dirty="0" smtClean="0"/>
              <a:t>:Tr.1</a:t>
            </a:r>
            <a:endParaRPr kumimoji="1" lang="ja-JP" altLang="en-US" dirty="0"/>
          </a:p>
        </p:txBody>
      </p:sp>
      <p:pic>
        <p:nvPicPr>
          <p:cNvPr id="4" name="コンテンツ プレースホルダー 3" descr="Tr1地形地質断面図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92" b="-2992"/>
          <a:stretch>
            <a:fillRect/>
          </a:stretch>
        </p:blipFill>
        <p:spPr/>
      </p:pic>
      <p:sp>
        <p:nvSpPr>
          <p:cNvPr id="5" name="テキスト ボックス 4"/>
          <p:cNvSpPr txBox="1"/>
          <p:nvPr/>
        </p:nvSpPr>
        <p:spPr>
          <a:xfrm>
            <a:off x="4233334" y="42434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0000"/>
                </a:solidFill>
              </a:rPr>
              <a:t>上部砂層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563920" y="489110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0000"/>
                </a:solidFill>
              </a:rPr>
              <a:t>下部砂礫層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 rot="1146331">
            <a:off x="1577648" y="380679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>
                <a:solidFill>
                  <a:srgbClr val="FF0000"/>
                </a:solidFill>
              </a:rPr>
              <a:t>中部赤土層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85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33867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5.</a:t>
            </a:r>
            <a:r>
              <a:rPr kumimoji="1" lang="ja-JP" altLang="en-US" dirty="0" smtClean="0"/>
              <a:t>地形地質断面図</a:t>
            </a:r>
            <a:r>
              <a:rPr kumimoji="1" lang="en-US" altLang="ja-JP" dirty="0" smtClean="0"/>
              <a:t>:Tr.2</a:t>
            </a:r>
            <a:endParaRPr kumimoji="1" lang="ja-JP" altLang="en-US" dirty="0"/>
          </a:p>
        </p:txBody>
      </p:sp>
      <p:pic>
        <p:nvPicPr>
          <p:cNvPr id="5" name="コンテンツ プレースホルダー 4" descr="Tr2地形地質断面図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59" b="-9159"/>
          <a:stretch>
            <a:fillRect/>
          </a:stretch>
        </p:blipFill>
        <p:spPr/>
      </p:pic>
      <p:sp>
        <p:nvSpPr>
          <p:cNvPr id="6" name="テキスト ボックス 5"/>
          <p:cNvSpPr txBox="1"/>
          <p:nvPr/>
        </p:nvSpPr>
        <p:spPr>
          <a:xfrm>
            <a:off x="6328834" y="37735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0000"/>
                </a:solidFill>
              </a:rPr>
              <a:t>上部砂層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491020" y="413173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0000"/>
                </a:solidFill>
              </a:rPr>
              <a:t>下部砂礫層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750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6.</a:t>
            </a:r>
            <a:r>
              <a:rPr kumimoji="1" lang="ja-JP" altLang="en-US" dirty="0" smtClean="0"/>
              <a:t>採取試料の分析法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ea"/>
              <a:buAutoNum type="circleNumDbPlain"/>
            </a:pPr>
            <a:r>
              <a:rPr lang="ja-JP" altLang="en-US" sz="2800" dirty="0" smtClean="0">
                <a:solidFill>
                  <a:srgbClr val="FFFF00"/>
                </a:solidFill>
              </a:rPr>
              <a:t>上部砂層，下部砂礫層</a:t>
            </a:r>
            <a:r>
              <a:rPr lang="ja-JP" altLang="en-US" sz="2800" dirty="0" smtClean="0"/>
              <a:t>ともに</a:t>
            </a:r>
            <a:r>
              <a:rPr kumimoji="1" lang="en-US" altLang="ja-JP" sz="2800" dirty="0" smtClean="0">
                <a:solidFill>
                  <a:srgbClr val="FFFF00"/>
                </a:solidFill>
              </a:rPr>
              <a:t> 63μm</a:t>
            </a:r>
            <a:r>
              <a:rPr kumimoji="1" lang="ja-JP" altLang="en-US" sz="2800" dirty="0" smtClean="0">
                <a:solidFill>
                  <a:srgbClr val="FFFF00"/>
                </a:solidFill>
              </a:rPr>
              <a:t>金篩で砂礫質分と泥質分</a:t>
            </a:r>
            <a:r>
              <a:rPr kumimoji="1" lang="ja-JP" altLang="en-US" sz="2800" dirty="0" smtClean="0"/>
              <a:t>に分離</a:t>
            </a:r>
            <a:endParaRPr kumimoji="1" lang="en-US" altLang="ja-JP" sz="2800" dirty="0" smtClean="0"/>
          </a:p>
          <a:p>
            <a:pPr marL="514350" indent="-514350">
              <a:buFont typeface="+mj-ea"/>
              <a:buAutoNum type="circleNumDbPlain"/>
            </a:pPr>
            <a:r>
              <a:rPr lang="ja-JP" altLang="en-US" sz="2800" dirty="0" smtClean="0">
                <a:solidFill>
                  <a:srgbClr val="FFFF00"/>
                </a:solidFill>
              </a:rPr>
              <a:t>泥質分</a:t>
            </a:r>
            <a:r>
              <a:rPr lang="ja-JP" altLang="en-US" sz="2800" dirty="0" smtClean="0"/>
              <a:t>から</a:t>
            </a:r>
            <a:r>
              <a:rPr lang="en-US" altLang="ja-JP" sz="2800" dirty="0" smtClean="0">
                <a:solidFill>
                  <a:srgbClr val="FF0000"/>
                </a:solidFill>
              </a:rPr>
              <a:t>10mg</a:t>
            </a:r>
            <a:r>
              <a:rPr lang="ja-JP" altLang="en-US" sz="2800" dirty="0" smtClean="0"/>
              <a:t>の</a:t>
            </a:r>
            <a:r>
              <a:rPr kumimoji="1" lang="ja-JP" altLang="en-US" sz="2800" dirty="0" smtClean="0"/>
              <a:t>安定</a:t>
            </a:r>
            <a:r>
              <a:rPr kumimoji="1" lang="en-US" altLang="ja-JP" sz="2800" dirty="0" smtClean="0"/>
              <a:t> </a:t>
            </a:r>
            <a:r>
              <a:rPr kumimoji="1" lang="ja-JP" altLang="en-US" sz="2800" dirty="0" smtClean="0"/>
              <a:t>炭素</a:t>
            </a:r>
            <a:r>
              <a:rPr kumimoji="1" lang="en-US" altLang="ja-JP" sz="2800" dirty="0" smtClean="0"/>
              <a:t>&amp;</a:t>
            </a:r>
            <a:r>
              <a:rPr kumimoji="1" lang="ja-JP" altLang="en-US" sz="2800" dirty="0" smtClean="0"/>
              <a:t>窒素</a:t>
            </a:r>
            <a:r>
              <a:rPr kumimoji="1" lang="en-US" altLang="ja-JP" sz="2800" dirty="0" smtClean="0"/>
              <a:t> </a:t>
            </a:r>
            <a:r>
              <a:rPr kumimoji="1" lang="ja-JP" altLang="en-US" sz="2800" dirty="0" smtClean="0"/>
              <a:t>同位体比計測　</a:t>
            </a:r>
            <a:r>
              <a:rPr lang="en-US" altLang="ja-JP" sz="2000" dirty="0" smtClean="0"/>
              <a:t>by  EA</a:t>
            </a:r>
            <a:r>
              <a:rPr lang="ja-JP" altLang="en-US" sz="2000" dirty="0" smtClean="0"/>
              <a:t>（燃焼法）</a:t>
            </a:r>
            <a:r>
              <a:rPr lang="en-US" altLang="ja-JP" sz="2000" dirty="0" smtClean="0"/>
              <a:t> + </a:t>
            </a:r>
            <a:r>
              <a:rPr lang="ja-JP" altLang="en-US" sz="2000" dirty="0" smtClean="0"/>
              <a:t>ガス希釈装置</a:t>
            </a:r>
            <a:r>
              <a:rPr lang="en-US" altLang="ja-JP" sz="2000" dirty="0" smtClean="0"/>
              <a:t>+ </a:t>
            </a:r>
            <a:r>
              <a:rPr lang="en-US" altLang="ja-JP" sz="2000" dirty="0" err="1" smtClean="0"/>
              <a:t>IsoPrime</a:t>
            </a:r>
            <a:r>
              <a:rPr lang="en-US" altLang="ja-JP" sz="2000" dirty="0" smtClean="0"/>
              <a:t>  </a:t>
            </a:r>
            <a:r>
              <a:rPr lang="ja-JP" altLang="en-US" sz="2000" dirty="0" smtClean="0"/>
              <a:t>（</a:t>
            </a:r>
            <a:r>
              <a:rPr lang="en-US" altLang="ja-JP" sz="2000" dirty="0" smtClean="0"/>
              <a:t>GV Instruments</a:t>
            </a:r>
            <a:r>
              <a:rPr lang="ja-JP" altLang="en-US" sz="2000" dirty="0" smtClean="0"/>
              <a:t>）</a:t>
            </a:r>
            <a:endParaRPr lang="en-US" altLang="ja-JP" sz="2000" dirty="0" smtClean="0"/>
          </a:p>
          <a:p>
            <a:pPr marL="514350" indent="-514350">
              <a:buFont typeface="+mj-ea"/>
              <a:buAutoNum type="circleNumDbPlain"/>
            </a:pPr>
            <a:r>
              <a:rPr kumimoji="1" lang="ja-JP" altLang="en-US" sz="2800" dirty="0" smtClean="0">
                <a:solidFill>
                  <a:srgbClr val="FFFF00"/>
                </a:solidFill>
              </a:rPr>
              <a:t>砂礫質分</a:t>
            </a:r>
            <a:r>
              <a:rPr kumimoji="1" lang="ja-JP" altLang="en-US" sz="2800" dirty="0" smtClean="0"/>
              <a:t>を</a:t>
            </a:r>
            <a:r>
              <a:rPr kumimoji="1" lang="ja-JP" altLang="en-US" sz="2800" dirty="0" smtClean="0">
                <a:solidFill>
                  <a:srgbClr val="FFFF00"/>
                </a:solidFill>
              </a:rPr>
              <a:t>乾式金</a:t>
            </a:r>
            <a:r>
              <a:rPr kumimoji="1" lang="ja-JP" altLang="en-US" sz="2800" dirty="0" smtClean="0">
                <a:solidFill>
                  <a:srgbClr val="FFFF00"/>
                </a:solidFill>
              </a:rPr>
              <a:t>篩</a:t>
            </a:r>
            <a:r>
              <a:rPr kumimoji="1" lang="ja-JP" altLang="en-US" sz="2800" dirty="0" smtClean="0">
                <a:solidFill>
                  <a:srgbClr val="FFFF00"/>
                </a:solidFill>
              </a:rPr>
              <a:t>で</a:t>
            </a:r>
            <a:r>
              <a:rPr kumimoji="1" lang="ja-JP" altLang="en-US" sz="2800" dirty="0" smtClean="0"/>
              <a:t>，</a:t>
            </a:r>
            <a:r>
              <a:rPr kumimoji="1" lang="ja-JP" altLang="en-US" sz="2800" dirty="0" smtClean="0">
                <a:solidFill>
                  <a:srgbClr val="FFFF00"/>
                </a:solidFill>
              </a:rPr>
              <a:t>泥質分</a:t>
            </a:r>
            <a:r>
              <a:rPr kumimoji="1" lang="ja-JP" altLang="en-US" sz="2800" dirty="0" smtClean="0"/>
              <a:t>は</a:t>
            </a:r>
            <a:r>
              <a:rPr kumimoji="1" lang="ja-JP" altLang="en-US" sz="2800" dirty="0" smtClean="0">
                <a:solidFill>
                  <a:srgbClr val="FFFF00"/>
                </a:solidFill>
              </a:rPr>
              <a:t>レーザー</a:t>
            </a:r>
            <a:r>
              <a:rPr kumimoji="1" lang="ja-JP" altLang="en-US" sz="2800" dirty="0" smtClean="0">
                <a:solidFill>
                  <a:srgbClr val="FFFF00"/>
                </a:solidFill>
              </a:rPr>
              <a:t>回折</a:t>
            </a:r>
            <a:r>
              <a:rPr lang="ja-JP" altLang="en-US" sz="2800" dirty="0" smtClean="0">
                <a:solidFill>
                  <a:srgbClr val="FFFF00"/>
                </a:solidFill>
              </a:rPr>
              <a:t>法</a:t>
            </a:r>
            <a:r>
              <a:rPr lang="ja-JP" altLang="en-US" sz="2800" dirty="0" smtClean="0"/>
              <a:t>で</a:t>
            </a:r>
            <a:r>
              <a:rPr kumimoji="1" lang="ja-JP" altLang="en-US" sz="2800" dirty="0" smtClean="0"/>
              <a:t>粒度</a:t>
            </a:r>
            <a:r>
              <a:rPr kumimoji="1" lang="ja-JP" altLang="en-US" sz="2800" dirty="0" smtClean="0"/>
              <a:t>分析　</a:t>
            </a:r>
            <a:r>
              <a:rPr kumimoji="1" lang="en-US" altLang="ja-JP" sz="2000" dirty="0" smtClean="0"/>
              <a:t>by SALD2200 (</a:t>
            </a:r>
            <a:r>
              <a:rPr kumimoji="1" lang="en-US" altLang="ja-JP" sz="2000" dirty="0" err="1" smtClean="0"/>
              <a:t>Shimazu</a:t>
            </a:r>
            <a:r>
              <a:rPr kumimoji="1" lang="en-US" altLang="ja-JP" sz="2000" dirty="0" smtClean="0"/>
              <a:t>)</a:t>
            </a:r>
          </a:p>
          <a:p>
            <a:pPr marL="514350" indent="-514350">
              <a:buFont typeface="+mj-ea"/>
              <a:buAutoNum type="circleNumDbPlain"/>
            </a:pPr>
            <a:r>
              <a:rPr lang="ja-JP" altLang="en-US" sz="2800" dirty="0" smtClean="0"/>
              <a:t>下部砂礫層の礫質部分について</a:t>
            </a:r>
            <a:r>
              <a:rPr lang="ja-JP" altLang="en-US" sz="2800" dirty="0" smtClean="0">
                <a:solidFill>
                  <a:srgbClr val="FFFF00"/>
                </a:solidFill>
              </a:rPr>
              <a:t>生砕屑物同定</a:t>
            </a:r>
            <a:endParaRPr kumimoji="1" lang="ja-JP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406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3600" dirty="0" smtClean="0"/>
              <a:t>7. δ</a:t>
            </a:r>
            <a:r>
              <a:rPr lang="en-US" altLang="ja-JP" sz="3600" baseline="30000" dirty="0" smtClean="0"/>
              <a:t>13</a:t>
            </a:r>
            <a:r>
              <a:rPr lang="en-US" altLang="ja-JP" sz="3600" dirty="0" smtClean="0"/>
              <a:t>C</a:t>
            </a:r>
            <a:r>
              <a:rPr lang="en-US" altLang="ja-JP" sz="3600" dirty="0"/>
              <a:t>,δ</a:t>
            </a:r>
            <a:r>
              <a:rPr lang="en-US" altLang="ja-JP" sz="3600" baseline="30000" dirty="0"/>
              <a:t>15</a:t>
            </a:r>
            <a:r>
              <a:rPr lang="en-US" altLang="ja-JP" sz="3600" dirty="0"/>
              <a:t>N</a:t>
            </a:r>
            <a:r>
              <a:rPr lang="ja-JP" altLang="en-US" sz="3600" dirty="0"/>
              <a:t>計測結果</a:t>
            </a:r>
            <a:r>
              <a:rPr lang="en-US" altLang="ja-JP" sz="3600" dirty="0"/>
              <a:t/>
            </a:r>
            <a:br>
              <a:rPr lang="en-US" altLang="ja-JP" sz="3600" dirty="0"/>
            </a:b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z="2400" dirty="0" smtClean="0"/>
              <a:t>二酸化窒素については希釈をしなかったこともあって</a:t>
            </a:r>
            <a:r>
              <a:rPr lang="en-US" altLang="ja-JP" sz="2400" dirty="0" smtClean="0"/>
              <a:t>3</a:t>
            </a:r>
            <a:r>
              <a:rPr lang="ja-JP" altLang="en-US" sz="2400" dirty="0" smtClean="0"/>
              <a:t>箇所を除いて，スケールアウト。試料重を</a:t>
            </a:r>
            <a:r>
              <a:rPr lang="en-US" altLang="ja-JP" sz="2400" dirty="0" smtClean="0"/>
              <a:t>10mg</a:t>
            </a:r>
            <a:r>
              <a:rPr lang="ja-JP" altLang="en-US" sz="2400" dirty="0" smtClean="0"/>
              <a:t>から</a:t>
            </a:r>
            <a:r>
              <a:rPr lang="en-US" altLang="ja-JP" sz="2400" dirty="0" smtClean="0"/>
              <a:t>2mg</a:t>
            </a:r>
            <a:r>
              <a:rPr lang="ja-JP" altLang="en-US" sz="2400" dirty="0" smtClean="0"/>
              <a:t>に変更して全試料を調整したが測定が今回の発表に間に合わず，今回は</a:t>
            </a:r>
            <a:r>
              <a:rPr lang="en-US" altLang="ja-JP" sz="2400" dirty="0" smtClean="0"/>
              <a:t>δ</a:t>
            </a:r>
            <a:r>
              <a:rPr lang="en-US" altLang="ja-JP" sz="2400" baseline="30000" dirty="0" smtClean="0"/>
              <a:t>13</a:t>
            </a:r>
            <a:r>
              <a:rPr lang="en-US" altLang="ja-JP" sz="2400" dirty="0" smtClean="0"/>
              <a:t>C</a:t>
            </a:r>
            <a:r>
              <a:rPr lang="ja-JP" altLang="en-US" sz="2400" dirty="0" smtClean="0"/>
              <a:t>のみについて</a:t>
            </a:r>
            <a:r>
              <a:rPr lang="ja-JP" altLang="en-US" sz="2400" dirty="0" smtClean="0"/>
              <a:t>発表。</a:t>
            </a: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4265328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窒素・炭素全量</a:t>
            </a:r>
            <a:r>
              <a:rPr lang="en-US" altLang="ja-JP" dirty="0"/>
              <a:t> </a:t>
            </a:r>
            <a:r>
              <a:rPr lang="en-US" altLang="ja-JP" dirty="0" smtClean="0"/>
              <a:t>(</a:t>
            </a:r>
            <a:r>
              <a:rPr lang="en-US" altLang="ja-JP" dirty="0" err="1" smtClean="0"/>
              <a:t>nA</a:t>
            </a:r>
            <a:r>
              <a:rPr lang="en-US" altLang="ja-JP" dirty="0" smtClean="0"/>
              <a:t>) Tr.2</a:t>
            </a:r>
            <a:endParaRPr kumimoji="1" lang="ja-JP" altLang="en-US" dirty="0"/>
          </a:p>
        </p:txBody>
      </p:sp>
      <p:pic>
        <p:nvPicPr>
          <p:cNvPr id="4" name="コンテンツ プレースホルダー 3" descr="窒素炭素全量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462" r="-21462"/>
          <a:stretch>
            <a:fillRect/>
          </a:stretch>
        </p:blipFill>
        <p:spPr>
          <a:xfrm>
            <a:off x="457200" y="2171700"/>
            <a:ext cx="8229600" cy="4525963"/>
          </a:xfrm>
        </p:spPr>
      </p:pic>
      <p:sp>
        <p:nvSpPr>
          <p:cNvPr id="5" name="テキスト ボックス 4"/>
          <p:cNvSpPr txBox="1"/>
          <p:nvPr/>
        </p:nvSpPr>
        <p:spPr>
          <a:xfrm>
            <a:off x="4995334" y="249080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0000"/>
                </a:solidFill>
              </a:rPr>
              <a:t>沖方向に減少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352801" y="395553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0000"/>
                </a:solidFill>
              </a:rPr>
              <a:t>沖方向に減少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38767" y="1492478"/>
            <a:ext cx="4044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solidFill>
                  <a:srgbClr val="FFFF00"/>
                </a:solidFill>
              </a:rPr>
              <a:t>Tr.2 </a:t>
            </a:r>
            <a:r>
              <a:rPr kumimoji="1" lang="ja-JP" altLang="en-US" sz="2800" dirty="0" smtClean="0">
                <a:solidFill>
                  <a:srgbClr val="FFFF00"/>
                </a:solidFill>
              </a:rPr>
              <a:t>上部砂層中の泥質部</a:t>
            </a:r>
            <a:endParaRPr kumimoji="1" lang="ja-JP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948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 rot="2320716">
            <a:off x="4334934" y="1185334"/>
            <a:ext cx="6079067" cy="592666"/>
          </a:xfrm>
        </p:spPr>
        <p:txBody>
          <a:bodyPr>
            <a:normAutofit fontScale="90000"/>
          </a:bodyPr>
          <a:lstStyle/>
          <a:p>
            <a:r>
              <a:rPr kumimoji="1" lang="ja-JP" altLang="en-US" sz="3600" dirty="0" smtClean="0">
                <a:solidFill>
                  <a:srgbClr val="FFFF00"/>
                </a:solidFill>
              </a:rPr>
              <a:t>発表の流れ</a:t>
            </a:r>
            <a:endParaRPr kumimoji="1" lang="ja-JP" altLang="en-US" sz="3600" dirty="0">
              <a:solidFill>
                <a:srgbClr val="FFFF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-101600"/>
            <a:ext cx="8229600" cy="6790267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ja-JP" altLang="en-US" sz="2000" dirty="0" smtClean="0"/>
              <a:t>研究目的</a:t>
            </a:r>
            <a:endParaRPr kumimoji="1" lang="en-US" altLang="ja-JP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ja-JP" altLang="en-US" sz="2000" dirty="0" smtClean="0"/>
              <a:t>調査位置</a:t>
            </a:r>
            <a:endParaRPr kumimoji="1" lang="en-US" altLang="ja-JP" sz="2000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000" dirty="0" smtClean="0">
                <a:solidFill>
                  <a:srgbClr val="FFFFFF"/>
                </a:solidFill>
              </a:rPr>
              <a:t>調査地概観</a:t>
            </a:r>
            <a:endParaRPr kumimoji="1" lang="en-US" altLang="ja-JP" sz="2000" dirty="0" smtClean="0">
              <a:solidFill>
                <a:srgbClr val="FFFFF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000" dirty="0" smtClean="0">
                <a:solidFill>
                  <a:srgbClr val="FFFF00"/>
                </a:solidFill>
              </a:rPr>
              <a:t>現地調査概要</a:t>
            </a:r>
            <a:endParaRPr kumimoji="1" lang="en-US" altLang="ja-JP" sz="2000" dirty="0" smtClean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ja-JP" altLang="en-US" sz="2000" dirty="0" smtClean="0">
                <a:solidFill>
                  <a:srgbClr val="FFFF00"/>
                </a:solidFill>
              </a:rPr>
              <a:t>地形地質断面</a:t>
            </a:r>
            <a:r>
              <a:rPr lang="ja-JP" altLang="en-US" sz="2000" dirty="0" smtClean="0"/>
              <a:t>図</a:t>
            </a:r>
            <a:endParaRPr lang="en-US" altLang="ja-JP" sz="2000" dirty="0"/>
          </a:p>
          <a:p>
            <a:pPr marL="514350" indent="-514350">
              <a:buFont typeface="+mj-lt"/>
              <a:buAutoNum type="arabicPeriod"/>
            </a:pPr>
            <a:r>
              <a:rPr lang="ja-JP" altLang="en-US" sz="2000" dirty="0" smtClean="0"/>
              <a:t>採取試料の</a:t>
            </a:r>
            <a:r>
              <a:rPr lang="ja-JP" altLang="en-US" sz="2000" dirty="0" smtClean="0">
                <a:solidFill>
                  <a:srgbClr val="FFFF00"/>
                </a:solidFill>
              </a:rPr>
              <a:t>分析法</a:t>
            </a:r>
            <a:r>
              <a:rPr lang="en-US" altLang="ja-JP" sz="2000" dirty="0" smtClean="0"/>
              <a:t> </a:t>
            </a:r>
            <a:endParaRPr kumimoji="1" lang="en-US" altLang="ja-JP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sz="2000" dirty="0" smtClean="0">
                <a:solidFill>
                  <a:srgbClr val="FFFF00"/>
                </a:solidFill>
              </a:rPr>
              <a:t>δ</a:t>
            </a:r>
            <a:r>
              <a:rPr lang="en-US" altLang="ja-JP" sz="2000" baseline="30000" dirty="0" smtClean="0">
                <a:solidFill>
                  <a:srgbClr val="FFFF00"/>
                </a:solidFill>
              </a:rPr>
              <a:t>13</a:t>
            </a:r>
            <a:r>
              <a:rPr lang="en-US" altLang="ja-JP" sz="2000" dirty="0" smtClean="0">
                <a:solidFill>
                  <a:srgbClr val="FFFF00"/>
                </a:solidFill>
              </a:rPr>
              <a:t>C,δ</a:t>
            </a:r>
            <a:r>
              <a:rPr lang="en-US" altLang="ja-JP" sz="2000" baseline="30000" dirty="0" smtClean="0">
                <a:solidFill>
                  <a:srgbClr val="FFFF00"/>
                </a:solidFill>
              </a:rPr>
              <a:t>15</a:t>
            </a:r>
            <a:r>
              <a:rPr lang="en-US" altLang="ja-JP" sz="2000" dirty="0" smtClean="0">
                <a:solidFill>
                  <a:srgbClr val="FFFF00"/>
                </a:solidFill>
              </a:rPr>
              <a:t>N</a:t>
            </a:r>
            <a:r>
              <a:rPr lang="ja-JP" altLang="en-US" sz="2000" dirty="0" smtClean="0">
                <a:solidFill>
                  <a:srgbClr val="FFFF00"/>
                </a:solidFill>
              </a:rPr>
              <a:t>計測結果</a:t>
            </a:r>
            <a:endParaRPr lang="en-US" altLang="ja-JP" sz="2000" dirty="0" smtClean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000" dirty="0" smtClean="0"/>
              <a:t>粒度分析</a:t>
            </a:r>
            <a:r>
              <a:rPr lang="ja-JP" altLang="en-US" sz="2000" dirty="0"/>
              <a:t>結果：砂礫質部と泥質部</a:t>
            </a:r>
            <a:r>
              <a:rPr lang="en-US" altLang="ja-JP" sz="2000" dirty="0"/>
              <a:t> </a:t>
            </a:r>
            <a:r>
              <a:rPr lang="ja-JP" altLang="en-US" sz="2000" dirty="0"/>
              <a:t>それぞれ共通のモード区分</a:t>
            </a:r>
            <a:endParaRPr kumimoji="1" lang="en-US" altLang="ja-JP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ja-JP" altLang="en-US" sz="2000" dirty="0" smtClean="0">
                <a:solidFill>
                  <a:srgbClr val="FFFF00"/>
                </a:solidFill>
              </a:rPr>
              <a:t>粒度分布</a:t>
            </a:r>
            <a:r>
              <a:rPr lang="en-US" altLang="ja-JP" sz="2000" dirty="0" smtClean="0"/>
              <a:t>:</a:t>
            </a:r>
            <a:r>
              <a:rPr lang="ja-JP" altLang="en-US" sz="2000" dirty="0" smtClean="0"/>
              <a:t>　砂礫成分によるモード成分比の分布</a:t>
            </a:r>
            <a:endParaRPr lang="en-US" altLang="ja-JP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ja-JP" altLang="en-US" sz="2000" dirty="0" smtClean="0"/>
              <a:t>　　　　　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泥質成分によるモード</a:t>
            </a:r>
            <a:r>
              <a:rPr lang="ja-JP" altLang="en-US" sz="2000" dirty="0"/>
              <a:t>成分比の分布</a:t>
            </a:r>
            <a:endParaRPr lang="en-US" altLang="ja-JP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ja-JP" altLang="en-US" sz="2000" dirty="0">
                <a:solidFill>
                  <a:srgbClr val="FFFF00"/>
                </a:solidFill>
              </a:rPr>
              <a:t>粗粒シルト相分と</a:t>
            </a:r>
            <a:r>
              <a:rPr lang="en-US" altLang="ja-JP" sz="2000" dirty="0">
                <a:solidFill>
                  <a:srgbClr val="FFFF00"/>
                </a:solidFill>
              </a:rPr>
              <a:t>δ</a:t>
            </a:r>
            <a:r>
              <a:rPr lang="en-US" altLang="ja-JP" sz="2000" baseline="30000" dirty="0">
                <a:solidFill>
                  <a:srgbClr val="FFFF00"/>
                </a:solidFill>
              </a:rPr>
              <a:t>13</a:t>
            </a:r>
            <a:r>
              <a:rPr lang="en-US" altLang="ja-JP" sz="2000" dirty="0">
                <a:solidFill>
                  <a:srgbClr val="FFFF00"/>
                </a:solidFill>
              </a:rPr>
              <a:t>C</a:t>
            </a:r>
            <a:r>
              <a:rPr lang="ja-JP" altLang="en-US" sz="2000" dirty="0">
                <a:solidFill>
                  <a:srgbClr val="FFFF00"/>
                </a:solidFill>
              </a:rPr>
              <a:t>の間の高い相関</a:t>
            </a:r>
            <a:endParaRPr lang="en-US" altLang="ja-JP" sz="2000" dirty="0" smtClean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000" dirty="0" smtClean="0"/>
              <a:t>結論と今後の課題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91480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5400" dirty="0"/>
              <a:t>δ</a:t>
            </a:r>
            <a:r>
              <a:rPr lang="en-US" altLang="ja-JP" sz="5400" baseline="30000" dirty="0"/>
              <a:t>13</a:t>
            </a:r>
            <a:r>
              <a:rPr lang="en-US" altLang="ja-JP" sz="5400" dirty="0"/>
              <a:t>C,δ</a:t>
            </a:r>
            <a:r>
              <a:rPr lang="en-US" altLang="ja-JP" sz="5400" baseline="30000" dirty="0"/>
              <a:t>15</a:t>
            </a:r>
            <a:r>
              <a:rPr lang="en-US" altLang="ja-JP" sz="5400" dirty="0"/>
              <a:t>N</a:t>
            </a:r>
            <a:endParaRPr kumimoji="1" lang="ja-JP" altLang="en-US" dirty="0"/>
          </a:p>
        </p:txBody>
      </p:sp>
      <p:pic>
        <p:nvPicPr>
          <p:cNvPr id="4" name="コンテンツ プレースホルダー 3" descr="Tr2炭素窒素同位体比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015" r="-33015"/>
          <a:stretch>
            <a:fillRect/>
          </a:stretch>
        </p:blipFill>
        <p:spPr/>
      </p:pic>
      <p:sp>
        <p:nvSpPr>
          <p:cNvPr id="5" name="テキスト ボックス 4"/>
          <p:cNvSpPr txBox="1"/>
          <p:nvPr/>
        </p:nvSpPr>
        <p:spPr>
          <a:xfrm>
            <a:off x="3733800" y="2221468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δ</a:t>
            </a:r>
            <a:r>
              <a:rPr lang="en-US" altLang="ja-JP" baseline="30000" dirty="0" smtClean="0">
                <a:solidFill>
                  <a:srgbClr val="FF0000"/>
                </a:solidFill>
              </a:rPr>
              <a:t>15</a:t>
            </a:r>
            <a:r>
              <a:rPr lang="en-US" altLang="ja-JP" dirty="0" smtClean="0">
                <a:solidFill>
                  <a:srgbClr val="FF0000"/>
                </a:solidFill>
              </a:rPr>
              <a:t>N = 5.7</a:t>
            </a:r>
            <a:r>
              <a:rPr lang="ja-JP" altLang="en-US" dirty="0" smtClean="0">
                <a:solidFill>
                  <a:srgbClr val="FF0000"/>
                </a:solidFill>
              </a:rPr>
              <a:t>　一定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62400" y="364386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δ</a:t>
            </a:r>
            <a:r>
              <a:rPr lang="en-US" altLang="ja-JP" baseline="30000" dirty="0" smtClean="0">
                <a:solidFill>
                  <a:srgbClr val="FF0000"/>
                </a:solidFill>
              </a:rPr>
              <a:t>13</a:t>
            </a:r>
            <a:r>
              <a:rPr lang="en-US" altLang="ja-JP" dirty="0" smtClean="0">
                <a:solidFill>
                  <a:srgbClr val="FF0000"/>
                </a:solidFill>
              </a:rPr>
              <a:t>C </a:t>
            </a:r>
            <a:r>
              <a:rPr lang="ja-JP" altLang="en-US" dirty="0" smtClean="0">
                <a:solidFill>
                  <a:srgbClr val="FF0000"/>
                </a:solidFill>
              </a:rPr>
              <a:t>増加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558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600" dirty="0" smtClean="0"/>
              <a:t>δ</a:t>
            </a:r>
            <a:r>
              <a:rPr lang="en-US" altLang="ja-JP" sz="3600" baseline="30000" dirty="0" smtClean="0"/>
              <a:t>13</a:t>
            </a:r>
            <a:r>
              <a:rPr lang="en-US" altLang="ja-JP" sz="3600" dirty="0" smtClean="0"/>
              <a:t>C</a:t>
            </a:r>
            <a:r>
              <a:rPr lang="ja-JP" altLang="en-US" sz="3600" dirty="0" smtClean="0"/>
              <a:t>の飽和曲線と流出赤土混合率</a:t>
            </a:r>
            <a:endParaRPr kumimoji="1" lang="ja-JP" altLang="en-US" sz="3600" dirty="0"/>
          </a:p>
        </p:txBody>
      </p:sp>
      <p:pic>
        <p:nvPicPr>
          <p:cNvPr id="4" name="コンテンツ プレースホルダー 3" descr="δ13C回帰曲線屋我地島english.bmp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06" r="-11606"/>
          <a:stretch>
            <a:fillRect/>
          </a:stretch>
        </p:blipFill>
        <p:spPr>
          <a:xfrm>
            <a:off x="-369563" y="1337734"/>
            <a:ext cx="9784496" cy="5381096"/>
          </a:xfrm>
        </p:spPr>
      </p:pic>
      <p:sp>
        <p:nvSpPr>
          <p:cNvPr id="5" name="テキスト ボックス 4"/>
          <p:cNvSpPr txBox="1"/>
          <p:nvPr/>
        </p:nvSpPr>
        <p:spPr>
          <a:xfrm>
            <a:off x="1765300" y="3846036"/>
            <a:ext cx="5493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上部砂層：</a:t>
            </a:r>
            <a:r>
              <a:rPr lang="en-US" altLang="ja-JP" sz="2400" dirty="0" smtClean="0">
                <a:solidFill>
                  <a:srgbClr val="FF0000"/>
                </a:solidFill>
              </a:rPr>
              <a:t>-19.6</a:t>
            </a:r>
            <a:r>
              <a:rPr lang="ja-JP" altLang="en-US" dirty="0" smtClean="0">
                <a:solidFill>
                  <a:srgbClr val="FF0000"/>
                </a:solidFill>
              </a:rPr>
              <a:t>（最陸より）から沖へ</a:t>
            </a:r>
            <a:r>
              <a:rPr lang="en-US" altLang="ja-JP" sz="2400" dirty="0" smtClean="0">
                <a:solidFill>
                  <a:srgbClr val="FF0000"/>
                </a:solidFill>
              </a:rPr>
              <a:t>-9.8</a:t>
            </a:r>
            <a:r>
              <a:rPr lang="ja-JP" altLang="en-US" dirty="0" smtClean="0">
                <a:solidFill>
                  <a:srgbClr val="FF0000"/>
                </a:solidFill>
              </a:rPr>
              <a:t>へ飽和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054044" y="1745566"/>
            <a:ext cx="55203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>
                <a:solidFill>
                  <a:srgbClr val="FF0000"/>
                </a:solidFill>
              </a:rPr>
              <a:t>2</a:t>
            </a:r>
            <a:r>
              <a:rPr lang="ja-JP" altLang="en-US" sz="1600" dirty="0" smtClean="0">
                <a:solidFill>
                  <a:srgbClr val="FF0000"/>
                </a:solidFill>
              </a:rPr>
              <a:t>成分系（</a:t>
            </a:r>
            <a:r>
              <a:rPr lang="en-US" altLang="ja-JP" sz="1600" dirty="0" smtClean="0">
                <a:solidFill>
                  <a:srgbClr val="FF0000"/>
                </a:solidFill>
              </a:rPr>
              <a:t>-19.6</a:t>
            </a:r>
            <a:r>
              <a:rPr lang="ja-JP" altLang="en-US" sz="1600" dirty="0" smtClean="0">
                <a:solidFill>
                  <a:srgbClr val="FF0000"/>
                </a:solidFill>
              </a:rPr>
              <a:t>（</a:t>
            </a:r>
            <a:r>
              <a:rPr lang="ja-JP" altLang="en-US" sz="1600" dirty="0" smtClean="0">
                <a:solidFill>
                  <a:srgbClr val="FF0000"/>
                </a:solidFill>
              </a:rPr>
              <a:t>陸</a:t>
            </a:r>
            <a:r>
              <a:rPr lang="ja-JP" altLang="en-US" sz="1600" dirty="0" smtClean="0">
                <a:solidFill>
                  <a:srgbClr val="FF0000"/>
                </a:solidFill>
              </a:rPr>
              <a:t>端</a:t>
            </a:r>
            <a:r>
              <a:rPr lang="ja-JP" altLang="en-US" sz="1600" dirty="0" smtClean="0">
                <a:solidFill>
                  <a:srgbClr val="FF0000"/>
                </a:solidFill>
              </a:rPr>
              <a:t>）</a:t>
            </a:r>
            <a:r>
              <a:rPr lang="ja-JP" altLang="en-US" sz="1600" dirty="0" smtClean="0">
                <a:solidFill>
                  <a:srgbClr val="FF0000"/>
                </a:solidFill>
              </a:rPr>
              <a:t>と</a:t>
            </a:r>
            <a:r>
              <a:rPr lang="en-US" altLang="ja-JP" sz="1600" dirty="0" smtClean="0">
                <a:solidFill>
                  <a:srgbClr val="FF0000"/>
                </a:solidFill>
              </a:rPr>
              <a:t>-9.8</a:t>
            </a:r>
            <a:r>
              <a:rPr lang="ja-JP" altLang="en-US" sz="1600" dirty="0" smtClean="0">
                <a:solidFill>
                  <a:srgbClr val="FF0000"/>
                </a:solidFill>
              </a:rPr>
              <a:t>（</a:t>
            </a:r>
            <a:r>
              <a:rPr lang="ja-JP" altLang="en-US" sz="1600" dirty="0" smtClean="0">
                <a:solidFill>
                  <a:srgbClr val="FF0000"/>
                </a:solidFill>
              </a:rPr>
              <a:t>飽和レベル</a:t>
            </a:r>
            <a:r>
              <a:rPr lang="en-US" altLang="ja-JP" sz="1600" dirty="0" smtClean="0">
                <a:solidFill>
                  <a:srgbClr val="FF0000"/>
                </a:solidFill>
              </a:rPr>
              <a:t>: </a:t>
            </a:r>
            <a:r>
              <a:rPr lang="ja-JP" altLang="en-US" sz="1600" dirty="0" smtClean="0">
                <a:solidFill>
                  <a:srgbClr val="FF0000"/>
                </a:solidFill>
              </a:rPr>
              <a:t>内湾</a:t>
            </a:r>
            <a:r>
              <a:rPr lang="ja-JP" altLang="en-US" sz="1600" dirty="0" smtClean="0">
                <a:solidFill>
                  <a:srgbClr val="FF0000"/>
                </a:solidFill>
              </a:rPr>
              <a:t>の海藻）</a:t>
            </a:r>
            <a:r>
              <a:rPr lang="en-US" altLang="ja-JP" sz="16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ja-JP" altLang="ja-JP" sz="1600" dirty="0">
                <a:solidFill>
                  <a:srgbClr val="FF0000"/>
                </a:solidFill>
              </a:rPr>
              <a:t>堆積物の</a:t>
            </a:r>
            <a:r>
              <a:rPr lang="ja-JP" altLang="ja-JP" sz="1600" dirty="0" smtClean="0">
                <a:solidFill>
                  <a:srgbClr val="FF0000"/>
                </a:solidFill>
              </a:rPr>
              <a:t>安定</a:t>
            </a:r>
            <a:r>
              <a:rPr lang="ja-JP" altLang="en-US" sz="1600" dirty="0" smtClean="0">
                <a:solidFill>
                  <a:srgbClr val="FF0000"/>
                </a:solidFill>
              </a:rPr>
              <a:t>炭素</a:t>
            </a:r>
            <a:r>
              <a:rPr lang="ja-JP" altLang="ja-JP" sz="1600" dirty="0" smtClean="0">
                <a:solidFill>
                  <a:srgbClr val="FF0000"/>
                </a:solidFill>
              </a:rPr>
              <a:t>同位体比</a:t>
            </a:r>
            <a:r>
              <a:rPr lang="en-US" altLang="ja-JP" sz="1600" dirty="0">
                <a:solidFill>
                  <a:srgbClr val="FF0000"/>
                </a:solidFill>
              </a:rPr>
              <a:t>=(-19.6)</a:t>
            </a:r>
            <a:r>
              <a:rPr lang="ja-JP" altLang="ja-JP" sz="1600" dirty="0">
                <a:solidFill>
                  <a:srgbClr val="FF0000"/>
                </a:solidFill>
              </a:rPr>
              <a:t>α</a:t>
            </a:r>
            <a:r>
              <a:rPr lang="en-US" altLang="ja-JP" sz="1600" dirty="0">
                <a:solidFill>
                  <a:srgbClr val="FF0000"/>
                </a:solidFill>
              </a:rPr>
              <a:t>+ (-</a:t>
            </a:r>
            <a:r>
              <a:rPr lang="en-US" altLang="ja-JP" sz="1600" dirty="0" smtClean="0">
                <a:solidFill>
                  <a:srgbClr val="FF0000"/>
                </a:solidFill>
              </a:rPr>
              <a:t>9.8</a:t>
            </a:r>
            <a:r>
              <a:rPr lang="en-US" altLang="ja-JP" sz="1600" dirty="0">
                <a:solidFill>
                  <a:srgbClr val="FF0000"/>
                </a:solidFill>
              </a:rPr>
              <a:t>)(1-</a:t>
            </a:r>
            <a:r>
              <a:rPr lang="ja-JP" altLang="ja-JP" sz="1600" dirty="0">
                <a:solidFill>
                  <a:srgbClr val="FF0000"/>
                </a:solidFill>
              </a:rPr>
              <a:t>α</a:t>
            </a:r>
            <a:r>
              <a:rPr lang="en-US" altLang="ja-JP" sz="1600" dirty="0">
                <a:solidFill>
                  <a:srgbClr val="FF0000"/>
                </a:solidFill>
              </a:rPr>
              <a:t>)</a:t>
            </a:r>
            <a:r>
              <a:rPr lang="ja-JP" altLang="ja-JP" sz="1600" dirty="0">
                <a:solidFill>
                  <a:srgbClr val="FF0000"/>
                </a:solidFill>
              </a:rPr>
              <a:t> </a:t>
            </a:r>
            <a:r>
              <a:rPr lang="ja-JP" altLang="en-US" sz="1600" dirty="0" smtClean="0">
                <a:solidFill>
                  <a:srgbClr val="FF0000"/>
                </a:solidFill>
              </a:rPr>
              <a:t>グラフ</a:t>
            </a:r>
            <a:endParaRPr lang="en-US" altLang="ja-JP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235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0867" y="330200"/>
            <a:ext cx="8229600" cy="575733"/>
          </a:xfrm>
        </p:spPr>
        <p:txBody>
          <a:bodyPr>
            <a:normAutofit fontScale="90000"/>
          </a:bodyPr>
          <a:lstStyle/>
          <a:p>
            <a:r>
              <a:rPr kumimoji="1" lang="en-US" altLang="ja-JP" sz="2400" dirty="0" smtClean="0"/>
              <a:t>8. </a:t>
            </a:r>
            <a:r>
              <a:rPr kumimoji="1" lang="ja-JP" altLang="en-US" sz="2400" dirty="0" smtClean="0"/>
              <a:t>粒度分析結果：砂礫質部と泥質部</a:t>
            </a:r>
            <a:r>
              <a:rPr kumimoji="1" lang="en-US" altLang="ja-JP" sz="2400" dirty="0" smtClean="0"/>
              <a:t> </a:t>
            </a:r>
            <a:r>
              <a:rPr kumimoji="1" lang="ja-JP" altLang="en-US" sz="2400" dirty="0" smtClean="0"/>
              <a:t>それぞれ共通のモード区分</a:t>
            </a:r>
            <a:endParaRPr kumimoji="1" lang="ja-JP" altLang="en-US" sz="2400" dirty="0"/>
          </a:p>
        </p:txBody>
      </p:sp>
      <p:pic>
        <p:nvPicPr>
          <p:cNvPr id="10" name="コンテンツ プレースホルダー 9" descr="Tr1_上_Loc2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479" r="-28479"/>
          <a:stretch>
            <a:fillRect/>
          </a:stretch>
        </p:blipFill>
        <p:spPr>
          <a:xfrm>
            <a:off x="-300514" y="1600200"/>
            <a:ext cx="4038600" cy="4525963"/>
          </a:xfrm>
        </p:spPr>
      </p:pic>
      <p:pic>
        <p:nvPicPr>
          <p:cNvPr id="11" name="コンテンツ プレースホルダー 10" descr="Tr1_下_Loc10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053" r="-29053"/>
          <a:stretch>
            <a:fillRect/>
          </a:stretch>
        </p:blipFill>
        <p:spPr>
          <a:xfrm>
            <a:off x="2964289" y="1587498"/>
            <a:ext cx="4038600" cy="4525963"/>
          </a:xfrm>
        </p:spPr>
      </p:pic>
      <p:sp>
        <p:nvSpPr>
          <p:cNvPr id="12" name="テキスト ボックス 11"/>
          <p:cNvSpPr txBox="1"/>
          <p:nvPr/>
        </p:nvSpPr>
        <p:spPr>
          <a:xfrm>
            <a:off x="457200" y="1148834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Tr.1, Loc2 </a:t>
            </a:r>
            <a:r>
              <a:rPr kumimoji="1" lang="ja-JP" altLang="en-US" dirty="0" smtClean="0">
                <a:solidFill>
                  <a:srgbClr val="FFFF00"/>
                </a:solidFill>
              </a:rPr>
              <a:t>上部砂層</a:t>
            </a:r>
            <a:r>
              <a:rPr kumimoji="1" lang="ja-JP" altLang="en-US" dirty="0" smtClean="0"/>
              <a:t>の例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573889" y="1131900"/>
            <a:ext cx="2877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Tr.1, Loc10</a:t>
            </a:r>
            <a:r>
              <a:rPr kumimoji="1" lang="en-US" altLang="ja-JP" dirty="0" smtClean="0">
                <a:solidFill>
                  <a:srgbClr val="FFFF00"/>
                </a:solidFill>
              </a:rPr>
              <a:t> </a:t>
            </a:r>
            <a:r>
              <a:rPr kumimoji="1" lang="ja-JP" altLang="en-US" dirty="0" smtClean="0">
                <a:solidFill>
                  <a:srgbClr val="FFFF00"/>
                </a:solidFill>
              </a:rPr>
              <a:t>下部砂礫層</a:t>
            </a:r>
            <a:r>
              <a:rPr kumimoji="1" lang="ja-JP" altLang="en-US" dirty="0" smtClean="0"/>
              <a:t>の例</a:t>
            </a:r>
            <a:endParaRPr kumimoji="1" lang="ja-JP" altLang="en-US" dirty="0"/>
          </a:p>
        </p:txBody>
      </p:sp>
      <p:cxnSp>
        <p:nvCxnSpPr>
          <p:cNvPr id="15" name="直線コネクタ 14"/>
          <p:cNvCxnSpPr/>
          <p:nvPr/>
        </p:nvCxnSpPr>
        <p:spPr>
          <a:xfrm>
            <a:off x="1454150" y="2159000"/>
            <a:ext cx="0" cy="188595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/>
          <p:nvPr/>
        </p:nvCxnSpPr>
        <p:spPr>
          <a:xfrm>
            <a:off x="1143000" y="2159000"/>
            <a:ext cx="0" cy="188595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4420555" y="2131479"/>
            <a:ext cx="0" cy="188595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>
            <a:off x="4706305" y="2131479"/>
            <a:ext cx="0" cy="188595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/>
          <p:nvPr/>
        </p:nvCxnSpPr>
        <p:spPr>
          <a:xfrm>
            <a:off x="1987550" y="4622800"/>
            <a:ext cx="0" cy="1016000"/>
          </a:xfrm>
          <a:prstGeom prst="line">
            <a:avLst/>
          </a:prstGeom>
          <a:ln>
            <a:solidFill>
              <a:srgbClr val="008000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>
            <a:off x="2330450" y="4622800"/>
            <a:ext cx="0" cy="1016000"/>
          </a:xfrm>
          <a:prstGeom prst="line">
            <a:avLst/>
          </a:prstGeom>
          <a:ln>
            <a:solidFill>
              <a:srgbClr val="008000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>
            <a:off x="5246055" y="4732864"/>
            <a:ext cx="0" cy="1016000"/>
          </a:xfrm>
          <a:prstGeom prst="line">
            <a:avLst/>
          </a:prstGeom>
          <a:ln>
            <a:solidFill>
              <a:srgbClr val="008000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/>
          <p:nvPr/>
        </p:nvCxnSpPr>
        <p:spPr>
          <a:xfrm>
            <a:off x="5588955" y="4732864"/>
            <a:ext cx="0" cy="1016000"/>
          </a:xfrm>
          <a:prstGeom prst="line">
            <a:avLst/>
          </a:prstGeom>
          <a:ln>
            <a:solidFill>
              <a:srgbClr val="008000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表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824857"/>
              </p:ext>
            </p:extLst>
          </p:nvPr>
        </p:nvGraphicFramePr>
        <p:xfrm>
          <a:off x="6438900" y="4415790"/>
          <a:ext cx="2603500" cy="769620"/>
        </p:xfrm>
        <a:graphic>
          <a:graphicData uri="http://schemas.openxmlformats.org/drawingml/2006/table">
            <a:tbl>
              <a:tblPr/>
              <a:tblGrid>
                <a:gridCol w="2603500"/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粗粒シルト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中粒シルト</a:t>
                      </a:r>
                      <a:r>
                        <a:rPr lang="en-US" altLang="ja-JP" sz="1600" b="0" i="0" u="none" strike="noStrike" dirty="0">
                          <a:effectLst/>
                          <a:latin typeface="ＭＳ Ｐゴシック"/>
                        </a:rPr>
                        <a:t>〜</a:t>
                      </a:r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（粗粒）粘土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（細粒</a:t>
                      </a:r>
                      <a:r>
                        <a:rPr lang="en-US" altLang="ja-JP" sz="1600" b="0" i="0" u="none" strike="noStrike" dirty="0">
                          <a:effectLst/>
                          <a:latin typeface="ＭＳ Ｐゴシック"/>
                        </a:rPr>
                        <a:t>)</a:t>
                      </a:r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粘土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7" name="表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049386"/>
              </p:ext>
            </p:extLst>
          </p:nvPr>
        </p:nvGraphicFramePr>
        <p:xfrm>
          <a:off x="6438900" y="2104390"/>
          <a:ext cx="2032000" cy="769620"/>
        </p:xfrm>
        <a:graphic>
          <a:graphicData uri="http://schemas.openxmlformats.org/drawingml/2006/table">
            <a:tbl>
              <a:tblPr/>
              <a:tblGrid>
                <a:gridCol w="2032000"/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>
                          <a:effectLst/>
                          <a:latin typeface="ＭＳ Ｐゴシック"/>
                        </a:rPr>
                        <a:t>細・中礫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中粒・極粗粒砂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細粒・極細粒砂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5391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55000" cy="516467"/>
          </a:xfrm>
        </p:spPr>
        <p:txBody>
          <a:bodyPr>
            <a:normAutofit fontScale="90000"/>
          </a:bodyPr>
          <a:lstStyle/>
          <a:p>
            <a:r>
              <a:rPr lang="ja-JP" altLang="en-US" sz="2800" dirty="0" smtClean="0"/>
              <a:t>陸源の</a:t>
            </a:r>
            <a:r>
              <a:rPr lang="ja-JP" altLang="en-US" sz="2800" dirty="0"/>
              <a:t>中部赤土層（最も陸寄り）の</a:t>
            </a:r>
            <a:r>
              <a:rPr lang="ja-JP" altLang="en-US" sz="2800" dirty="0" smtClean="0"/>
              <a:t>粒度分布</a:t>
            </a:r>
            <a:r>
              <a:rPr lang="en-US" altLang="ja-JP" sz="2000" dirty="0" smtClean="0"/>
              <a:t>Tr.1 Loc.26</a:t>
            </a:r>
            <a:endParaRPr kumimoji="1" lang="ja-JP" altLang="en-US" sz="2000" dirty="0"/>
          </a:p>
        </p:txBody>
      </p:sp>
      <p:pic>
        <p:nvPicPr>
          <p:cNvPr id="6" name="コンテンツ プレースホルダー 5" descr="Tr1_上_Loc26赤土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076" r="-26076"/>
          <a:stretch>
            <a:fillRect/>
          </a:stretch>
        </p:blipFill>
        <p:spPr>
          <a:xfrm>
            <a:off x="-472060" y="1041400"/>
            <a:ext cx="4967860" cy="5567363"/>
          </a:xfrm>
        </p:spPr>
      </p:pic>
      <p:sp>
        <p:nvSpPr>
          <p:cNvPr id="5" name="コンテンツ プレースホルダー 4"/>
          <p:cNvSpPr>
            <a:spLocks noGrp="1"/>
          </p:cNvSpPr>
          <p:nvPr>
            <p:ph sz="half" idx="2"/>
          </p:nvPr>
        </p:nvSpPr>
        <p:spPr>
          <a:xfrm>
            <a:off x="4106333" y="1422400"/>
            <a:ext cx="4038600" cy="105833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ja-JP" altLang="en-US" sz="1800" dirty="0" smtClean="0"/>
              <a:t>最も陸よりの中部赤土層は，　　　　　　　　　　　　　　　　　　　　　</a:t>
            </a:r>
            <a:endParaRPr lang="en-US" altLang="ja-JP" sz="1800" dirty="0" smtClean="0"/>
          </a:p>
          <a:p>
            <a:pPr marL="0" indent="0">
              <a:buNone/>
            </a:pPr>
            <a:r>
              <a:rPr kumimoji="1" lang="ja-JP" altLang="en-US" sz="1800" dirty="0" smtClean="0"/>
              <a:t>　細粒・極細粒砂分と泥質分からなる</a:t>
            </a:r>
            <a:endParaRPr kumimoji="1" lang="ja-JP" altLang="en-US" sz="1800" dirty="0"/>
          </a:p>
        </p:txBody>
      </p:sp>
      <p:cxnSp>
        <p:nvCxnSpPr>
          <p:cNvPr id="9" name="直線コネクタ 8"/>
          <p:cNvCxnSpPr/>
          <p:nvPr/>
        </p:nvCxnSpPr>
        <p:spPr>
          <a:xfrm>
            <a:off x="1683206" y="1758946"/>
            <a:ext cx="0" cy="188595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2423582" y="4622800"/>
            <a:ext cx="0" cy="1778000"/>
          </a:xfrm>
          <a:prstGeom prst="line">
            <a:avLst/>
          </a:prstGeom>
          <a:ln>
            <a:solidFill>
              <a:srgbClr val="008000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4106333" y="3429000"/>
            <a:ext cx="41317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泥質部のうち，</a:t>
            </a:r>
            <a:endParaRPr kumimoji="1" lang="en-US" altLang="ja-JP" dirty="0" smtClean="0"/>
          </a:p>
          <a:p>
            <a:r>
              <a:rPr kumimoji="1" lang="ja-JP" altLang="en-US" dirty="0" smtClean="0"/>
              <a:t>粗粒部</a:t>
            </a:r>
            <a:r>
              <a:rPr kumimoji="1" lang="ja-JP" altLang="en-US" dirty="0" smtClean="0"/>
              <a:t>のモードが最も</a:t>
            </a:r>
            <a:r>
              <a:rPr kumimoji="1" lang="ja-JP" altLang="en-US" dirty="0" smtClean="0"/>
              <a:t>大</a:t>
            </a:r>
            <a:r>
              <a:rPr kumimoji="1" lang="ja-JP" altLang="en-US" dirty="0" smtClean="0"/>
              <a:t>きく，</a:t>
            </a:r>
            <a:r>
              <a:rPr kumimoji="1" lang="en-US" altLang="ja-JP" dirty="0" smtClean="0"/>
              <a:t>63μm</a:t>
            </a:r>
            <a:r>
              <a:rPr kumimoji="1" lang="ja-JP" altLang="en-US" dirty="0" smtClean="0"/>
              <a:t>金篩湿式篩別によって，粒度分析法を金篩による乾式篩別とレーザー回折による湿式篩別に使い分けているために，最も大きな細粒・極細粒砂分モード域が分裂。</a:t>
            </a:r>
            <a:endParaRPr kumimoji="1" lang="en-US" altLang="ja-JP" dirty="0" smtClean="0"/>
          </a:p>
          <a:p>
            <a:endParaRPr kumimoji="1" lang="en-US" altLang="ja-JP" dirty="0"/>
          </a:p>
          <a:p>
            <a:r>
              <a:rPr kumimoji="1" lang="ja-JP" altLang="en-US" dirty="0" smtClean="0"/>
              <a:t>今後は，砂礫質部の</a:t>
            </a:r>
            <a:r>
              <a:rPr kumimoji="1" lang="en-US" altLang="ja-JP" dirty="0" smtClean="0"/>
              <a:t>250μm</a:t>
            </a:r>
            <a:r>
              <a:rPr kumimoji="1" lang="ja-JP" altLang="en-US" dirty="0" smtClean="0"/>
              <a:t>以下と泥質部全体を，赤土の影響を捉えるための，安定炭素同位体比計測の対象試料にすべき，と考えた。</a:t>
            </a:r>
            <a:endParaRPr kumimoji="1" lang="en-US" altLang="ja-JP" dirty="0" smtClean="0"/>
          </a:p>
        </p:txBody>
      </p:sp>
      <p:cxnSp>
        <p:nvCxnSpPr>
          <p:cNvPr id="12" name="直線コネクタ 11"/>
          <p:cNvCxnSpPr/>
          <p:nvPr/>
        </p:nvCxnSpPr>
        <p:spPr>
          <a:xfrm>
            <a:off x="2791877" y="4622800"/>
            <a:ext cx="0" cy="1778000"/>
          </a:xfrm>
          <a:prstGeom prst="line">
            <a:avLst/>
          </a:prstGeom>
          <a:ln>
            <a:solidFill>
              <a:srgbClr val="008000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1673451" y="1564213"/>
            <a:ext cx="1500261" cy="2159000"/>
          </a:xfrm>
          <a:prstGeom prst="rect">
            <a:avLst/>
          </a:prstGeom>
          <a:solidFill>
            <a:srgbClr val="FF6600">
              <a:alpha val="30000"/>
            </a:srgbClr>
          </a:solidFill>
          <a:ln>
            <a:solidFill>
              <a:srgbClr val="FFFF00">
                <a:alpha val="50000"/>
              </a:srgb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8854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1" grpId="0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0867" y="110066"/>
            <a:ext cx="8229600" cy="575733"/>
          </a:xfrm>
        </p:spPr>
        <p:txBody>
          <a:bodyPr>
            <a:normAutofit/>
          </a:bodyPr>
          <a:lstStyle/>
          <a:p>
            <a:r>
              <a:rPr kumimoji="1" lang="ja-JP" altLang="en-US" sz="2400" dirty="0" smtClean="0"/>
              <a:t>砂礫質部の細・中礫，中粒・極粗粒砂は　</a:t>
            </a:r>
            <a:r>
              <a:rPr kumimoji="1" lang="en-US" altLang="ja-JP" sz="2400" dirty="0" smtClean="0"/>
              <a:t>→</a:t>
            </a:r>
            <a:endParaRPr kumimoji="1" lang="ja-JP" altLang="en-US" sz="2400" dirty="0"/>
          </a:p>
        </p:txBody>
      </p:sp>
      <p:pic>
        <p:nvPicPr>
          <p:cNvPr id="10" name="コンテンツ プレースホルダー 9" descr="Tr1_上_Loc2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479" r="-28479"/>
          <a:stretch>
            <a:fillRect/>
          </a:stretch>
        </p:blipFill>
        <p:spPr>
          <a:xfrm>
            <a:off x="-300514" y="1600200"/>
            <a:ext cx="4038600" cy="4525963"/>
          </a:xfrm>
        </p:spPr>
      </p:pic>
      <p:pic>
        <p:nvPicPr>
          <p:cNvPr id="11" name="コンテンツ プレースホルダー 10" descr="Tr1_下_Loc10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053" r="-29053"/>
          <a:stretch>
            <a:fillRect/>
          </a:stretch>
        </p:blipFill>
        <p:spPr>
          <a:xfrm>
            <a:off x="2964289" y="1587498"/>
            <a:ext cx="4038600" cy="4525963"/>
          </a:xfrm>
        </p:spPr>
      </p:pic>
      <p:sp>
        <p:nvSpPr>
          <p:cNvPr id="12" name="テキスト ボックス 11"/>
          <p:cNvSpPr txBox="1"/>
          <p:nvPr/>
        </p:nvSpPr>
        <p:spPr>
          <a:xfrm>
            <a:off x="457200" y="1148834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Tr.1, Loc2 </a:t>
            </a:r>
            <a:r>
              <a:rPr kumimoji="1" lang="ja-JP" altLang="en-US" dirty="0" smtClean="0"/>
              <a:t>上部砂層の例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573889" y="1131900"/>
            <a:ext cx="2877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Tr.1, Loc10 </a:t>
            </a:r>
            <a:r>
              <a:rPr kumimoji="1" lang="ja-JP" altLang="en-US" dirty="0" smtClean="0"/>
              <a:t>下部砂礫層の例</a:t>
            </a:r>
            <a:endParaRPr kumimoji="1" lang="ja-JP" altLang="en-US" dirty="0"/>
          </a:p>
        </p:txBody>
      </p:sp>
      <p:cxnSp>
        <p:nvCxnSpPr>
          <p:cNvPr id="15" name="直線コネクタ 14"/>
          <p:cNvCxnSpPr/>
          <p:nvPr/>
        </p:nvCxnSpPr>
        <p:spPr>
          <a:xfrm>
            <a:off x="1454150" y="2159000"/>
            <a:ext cx="0" cy="188595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/>
          <p:nvPr/>
        </p:nvCxnSpPr>
        <p:spPr>
          <a:xfrm>
            <a:off x="1143000" y="2159000"/>
            <a:ext cx="0" cy="188595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4420555" y="2131479"/>
            <a:ext cx="0" cy="188595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>
            <a:off x="4706305" y="2131479"/>
            <a:ext cx="0" cy="188595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/>
          <p:nvPr/>
        </p:nvCxnSpPr>
        <p:spPr>
          <a:xfrm>
            <a:off x="1987550" y="4622800"/>
            <a:ext cx="0" cy="1016000"/>
          </a:xfrm>
          <a:prstGeom prst="line">
            <a:avLst/>
          </a:prstGeom>
          <a:ln>
            <a:solidFill>
              <a:srgbClr val="008000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>
            <a:off x="2330450" y="4622800"/>
            <a:ext cx="0" cy="1016000"/>
          </a:xfrm>
          <a:prstGeom prst="line">
            <a:avLst/>
          </a:prstGeom>
          <a:ln>
            <a:solidFill>
              <a:srgbClr val="008000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>
            <a:off x="5246055" y="4732864"/>
            <a:ext cx="0" cy="1016000"/>
          </a:xfrm>
          <a:prstGeom prst="line">
            <a:avLst/>
          </a:prstGeom>
          <a:ln>
            <a:solidFill>
              <a:srgbClr val="008000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/>
          <p:nvPr/>
        </p:nvCxnSpPr>
        <p:spPr>
          <a:xfrm>
            <a:off x="5588955" y="4732864"/>
            <a:ext cx="0" cy="1016000"/>
          </a:xfrm>
          <a:prstGeom prst="line">
            <a:avLst/>
          </a:prstGeom>
          <a:ln>
            <a:solidFill>
              <a:srgbClr val="008000">
                <a:alpha val="5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表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714900"/>
              </p:ext>
            </p:extLst>
          </p:nvPr>
        </p:nvGraphicFramePr>
        <p:xfrm>
          <a:off x="6438900" y="4415790"/>
          <a:ext cx="2603500" cy="769620"/>
        </p:xfrm>
        <a:graphic>
          <a:graphicData uri="http://schemas.openxmlformats.org/drawingml/2006/table">
            <a:tbl>
              <a:tblPr/>
              <a:tblGrid>
                <a:gridCol w="2603500"/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粗粒シルト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中粒シルト</a:t>
                      </a:r>
                      <a:r>
                        <a:rPr lang="en-US" altLang="ja-JP" sz="1600" b="0" i="0" u="none" strike="noStrike" dirty="0">
                          <a:effectLst/>
                          <a:latin typeface="ＭＳ Ｐゴシック"/>
                        </a:rPr>
                        <a:t>〜</a:t>
                      </a:r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（粗粒）粘土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（細粒</a:t>
                      </a:r>
                      <a:r>
                        <a:rPr lang="en-US" altLang="ja-JP" sz="1600" b="0" i="0" u="none" strike="noStrike" dirty="0">
                          <a:effectLst/>
                          <a:latin typeface="ＭＳ Ｐゴシック"/>
                        </a:rPr>
                        <a:t>)</a:t>
                      </a:r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粘土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7" name="表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177249"/>
              </p:ext>
            </p:extLst>
          </p:nvPr>
        </p:nvGraphicFramePr>
        <p:xfrm>
          <a:off x="6438900" y="2104390"/>
          <a:ext cx="2032000" cy="769620"/>
        </p:xfrm>
        <a:graphic>
          <a:graphicData uri="http://schemas.openxmlformats.org/drawingml/2006/table">
            <a:tbl>
              <a:tblPr/>
              <a:tblGrid>
                <a:gridCol w="2032000"/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細・</a:t>
                      </a:r>
                      <a:r>
                        <a:rPr lang="ja-JP" altLang="en-US" sz="1600" b="0" i="0" u="none" strike="noStrike" dirty="0" smtClean="0">
                          <a:effectLst/>
                          <a:latin typeface="ＭＳ Ｐゴシック"/>
                        </a:rPr>
                        <a:t>中礫</a:t>
                      </a:r>
                      <a:endParaRPr lang="ja-JP" altLang="en-US" sz="1600" b="0" i="0" u="none" strike="noStrike" dirty="0">
                        <a:effectLst/>
                        <a:latin typeface="ＭＳ Ｐゴシック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中粒・極粗粒砂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細粒・極細粒砂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表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302777"/>
              </p:ext>
            </p:extLst>
          </p:nvPr>
        </p:nvGraphicFramePr>
        <p:xfrm>
          <a:off x="6434666" y="2104390"/>
          <a:ext cx="2032000" cy="769620"/>
        </p:xfrm>
        <a:graphic>
          <a:graphicData uri="http://schemas.openxmlformats.org/drawingml/2006/table">
            <a:tbl>
              <a:tblPr/>
              <a:tblGrid>
                <a:gridCol w="2032000"/>
              </a:tblGrid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solidFill>
                            <a:srgbClr val="FFFF00"/>
                          </a:solidFill>
                          <a:effectLst/>
                          <a:latin typeface="ＭＳ Ｐゴシック"/>
                        </a:rPr>
                        <a:t>細・</a:t>
                      </a:r>
                      <a:r>
                        <a:rPr lang="ja-JP" altLang="en-US" sz="1600" b="0" i="0" u="none" strike="noStrike" dirty="0" smtClean="0">
                          <a:solidFill>
                            <a:srgbClr val="FFFF00"/>
                          </a:solidFill>
                          <a:effectLst/>
                          <a:latin typeface="ＭＳ Ｐゴシック"/>
                        </a:rPr>
                        <a:t>中礫</a:t>
                      </a:r>
                      <a:endParaRPr lang="ja-JP" altLang="en-US" sz="1600" b="0" i="0" u="none" strike="noStrike" dirty="0">
                        <a:solidFill>
                          <a:srgbClr val="FFFF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solidFill>
                            <a:srgbClr val="FFFF00"/>
                          </a:solidFill>
                          <a:effectLst/>
                          <a:latin typeface="ＭＳ Ｐゴシック"/>
                        </a:rPr>
                        <a:t>中粒・極粗粒砂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600" b="0" i="0" u="none" strike="noStrike" dirty="0">
                          <a:effectLst/>
                          <a:latin typeface="ＭＳ Ｐゴシック"/>
                        </a:rPr>
                        <a:t>細粒・極細粒砂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4131733" y="1955797"/>
            <a:ext cx="574572" cy="21590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solidFill>
              <a:srgbClr val="FFFF00">
                <a:alpha val="50000"/>
              </a:srgb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/>
        </p:nvSpPr>
        <p:spPr>
          <a:xfrm>
            <a:off x="872066" y="1965445"/>
            <a:ext cx="574572" cy="21590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solidFill>
              <a:srgbClr val="FFFF00">
                <a:alpha val="50000"/>
              </a:srgb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998642" y="779502"/>
            <a:ext cx="676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FF00"/>
                </a:solidFill>
              </a:rPr>
              <a:t>赤土流出前の既存粒子：生砕屑物（軟体動物殻多</a:t>
            </a:r>
            <a:r>
              <a:rPr kumimoji="1" lang="en-US" altLang="ja-JP" dirty="0" smtClean="0">
                <a:solidFill>
                  <a:srgbClr val="FFFF00"/>
                </a:solidFill>
              </a:rPr>
              <a:t>+</a:t>
            </a:r>
            <a:r>
              <a:rPr kumimoji="1" lang="ja-JP" altLang="en-US" dirty="0" smtClean="0">
                <a:solidFill>
                  <a:srgbClr val="FFFF00"/>
                </a:solidFill>
              </a:rPr>
              <a:t>サンゴ少）</a:t>
            </a:r>
            <a:endParaRPr kumimoji="1" lang="ja-JP" altLang="en-US" dirty="0">
              <a:solidFill>
                <a:srgbClr val="FFFF00"/>
              </a:solidFill>
            </a:endParaRPr>
          </a:p>
        </p:txBody>
      </p:sp>
      <p:pic>
        <p:nvPicPr>
          <p:cNvPr id="5" name="図 4" descr="Tr.2 Loc.3 (下) 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275" y="4218514"/>
            <a:ext cx="3787428" cy="284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00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57200"/>
            <a:ext cx="8864600" cy="1143000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9.</a:t>
            </a:r>
            <a:r>
              <a:rPr lang="ja-JP" altLang="en-US" sz="2800" dirty="0" smtClean="0"/>
              <a:t> 砂礫質部のモード</a:t>
            </a:r>
            <a:r>
              <a:rPr lang="ja-JP" altLang="en-US" sz="2800" dirty="0"/>
              <a:t>成分比の</a:t>
            </a:r>
            <a:r>
              <a:rPr lang="ja-JP" altLang="en-US" sz="2800" dirty="0" smtClean="0"/>
              <a:t>分布</a:t>
            </a:r>
            <a:r>
              <a:rPr lang="en-US" altLang="ja-JP" sz="2800" dirty="0" smtClean="0"/>
              <a:t>:</a:t>
            </a:r>
            <a:r>
              <a:rPr lang="ja-JP" altLang="en-US" sz="2800" dirty="0" smtClean="0">
                <a:solidFill>
                  <a:srgbClr val="FFFF00"/>
                </a:solidFill>
              </a:rPr>
              <a:t>上部砂層</a:t>
            </a:r>
            <a:r>
              <a:rPr lang="en-US" altLang="ja-JP" sz="2800" dirty="0"/>
              <a:t>Tr.1</a:t>
            </a:r>
            <a:br>
              <a:rPr lang="en-US" altLang="ja-JP" sz="2800" dirty="0"/>
            </a:br>
            <a:endParaRPr kumimoji="1" lang="ja-JP" altLang="en-US" sz="2800" dirty="0"/>
          </a:p>
        </p:txBody>
      </p:sp>
      <p:pic>
        <p:nvPicPr>
          <p:cNvPr id="5" name="コンテンツ プレースホルダー 4" descr="上部砂礫層_砂礫区分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876" b="-22876"/>
          <a:stretch>
            <a:fillRect/>
          </a:stretch>
        </p:blipFill>
        <p:spPr>
          <a:xfrm>
            <a:off x="457200" y="1600200"/>
            <a:ext cx="8407400" cy="4889500"/>
          </a:xfrm>
        </p:spPr>
      </p:pic>
      <p:sp>
        <p:nvSpPr>
          <p:cNvPr id="7" name="正方形/長方形 6"/>
          <p:cNvSpPr/>
          <p:nvPr/>
        </p:nvSpPr>
        <p:spPr>
          <a:xfrm>
            <a:off x="1024467" y="2768599"/>
            <a:ext cx="7747000" cy="1058334"/>
          </a:xfrm>
          <a:prstGeom prst="rect">
            <a:avLst/>
          </a:prstGeom>
          <a:solidFill>
            <a:srgbClr val="FF6600">
              <a:alpha val="30000"/>
            </a:srgbClr>
          </a:solidFill>
          <a:ln>
            <a:solidFill>
              <a:srgbClr val="FFFF00">
                <a:alpha val="50000"/>
              </a:srgb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57200" y="1837267"/>
            <a:ext cx="5946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6600"/>
                </a:solidFill>
              </a:rPr>
              <a:t>赤土起源の細粒・極細粒砂部が，最も高い比率を占める</a:t>
            </a:r>
            <a:endParaRPr kumimoji="1" lang="ja-JP" altLang="en-US" dirty="0">
              <a:solidFill>
                <a:srgbClr val="FF660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57200" y="5884333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既存粒子（正砕屑物）は陸よりで最も粗粒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90116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下部砂礫層_砂礫区分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7" y="2329030"/>
            <a:ext cx="8627533" cy="347474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1" y="457200"/>
            <a:ext cx="9025467" cy="1143000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9.</a:t>
            </a:r>
            <a:r>
              <a:rPr lang="ja-JP" altLang="en-US" sz="2800" dirty="0" smtClean="0"/>
              <a:t> 砂礫質部のモード</a:t>
            </a:r>
            <a:r>
              <a:rPr lang="ja-JP" altLang="en-US" sz="2800" dirty="0"/>
              <a:t>成分比の</a:t>
            </a:r>
            <a:r>
              <a:rPr lang="ja-JP" altLang="en-US" sz="2800" dirty="0" smtClean="0"/>
              <a:t>分布</a:t>
            </a:r>
            <a:r>
              <a:rPr lang="en-US" altLang="ja-JP" sz="2800" dirty="0" smtClean="0"/>
              <a:t>:</a:t>
            </a:r>
            <a:r>
              <a:rPr lang="ja-JP" altLang="en-US" sz="2800" dirty="0" smtClean="0">
                <a:solidFill>
                  <a:srgbClr val="FFFF00"/>
                </a:solidFill>
              </a:rPr>
              <a:t>下部</a:t>
            </a:r>
            <a:r>
              <a:rPr lang="ja-JP" altLang="en-US" sz="2800" dirty="0">
                <a:solidFill>
                  <a:srgbClr val="FFFF00"/>
                </a:solidFill>
              </a:rPr>
              <a:t>砂礫層</a:t>
            </a:r>
            <a:r>
              <a:rPr lang="en-US" altLang="ja-JP" sz="2800" dirty="0"/>
              <a:t>Tr.1</a:t>
            </a:r>
            <a:r>
              <a:rPr lang="en-US" altLang="ja-JP" sz="3200" dirty="0"/>
              <a:t/>
            </a:r>
            <a:br>
              <a:rPr lang="en-US" altLang="ja-JP" sz="3200" dirty="0"/>
            </a:br>
            <a:endParaRPr kumimoji="1" lang="ja-JP" altLang="en-US" sz="32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38665" y="1444767"/>
            <a:ext cx="7620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solidFill>
                  <a:srgbClr val="FFFF00"/>
                </a:solidFill>
              </a:rPr>
              <a:t>３粒径</a:t>
            </a:r>
            <a:r>
              <a:rPr kumimoji="1" lang="ja-JP" altLang="en-US" dirty="0" smtClean="0">
                <a:solidFill>
                  <a:srgbClr val="FFFF00"/>
                </a:solidFill>
              </a:rPr>
              <a:t>モード</a:t>
            </a:r>
            <a:r>
              <a:rPr kumimoji="1" lang="ja-JP" altLang="en-US" dirty="0" smtClean="0">
                <a:solidFill>
                  <a:srgbClr val="FFFF00"/>
                </a:solidFill>
              </a:rPr>
              <a:t>範囲頻度が</a:t>
            </a:r>
            <a:r>
              <a:rPr kumimoji="1" lang="ja-JP" altLang="en-US" dirty="0" smtClean="0">
                <a:solidFill>
                  <a:srgbClr val="FFFF00"/>
                </a:solidFill>
              </a:rPr>
              <a:t>交錯</a:t>
            </a:r>
            <a:r>
              <a:rPr kumimoji="1" lang="ja-JP" altLang="en-US" dirty="0">
                <a:solidFill>
                  <a:srgbClr val="FFFF00"/>
                </a:solidFill>
              </a:rPr>
              <a:t>：貝殻片が立つ，緩</a:t>
            </a:r>
            <a:r>
              <a:rPr kumimoji="1" lang="ja-JP" altLang="en-US" dirty="0" smtClean="0">
                <a:solidFill>
                  <a:srgbClr val="FFFF00"/>
                </a:solidFill>
              </a:rPr>
              <a:t>詰め　</a:t>
            </a:r>
            <a:r>
              <a:rPr kumimoji="1" lang="en-US" altLang="ja-JP" dirty="0" smtClean="0">
                <a:solidFill>
                  <a:srgbClr val="FFFF00"/>
                </a:solidFill>
              </a:rPr>
              <a:t>→</a:t>
            </a:r>
            <a:r>
              <a:rPr kumimoji="1" lang="ja-JP" altLang="en-US" dirty="0" smtClean="0">
                <a:solidFill>
                  <a:srgbClr val="FFFF00"/>
                </a:solidFill>
              </a:rPr>
              <a:t>　急激な堆積（高潮）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95338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上部砂層_泥質区分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4578"/>
            <a:ext cx="9144000" cy="3482578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1" y="457200"/>
            <a:ext cx="9144001" cy="1143000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10.</a:t>
            </a:r>
            <a:r>
              <a:rPr lang="ja-JP" altLang="en-US" sz="2800" dirty="0" smtClean="0"/>
              <a:t> </a:t>
            </a:r>
            <a:r>
              <a:rPr lang="ja-JP" altLang="en-US" sz="2800" dirty="0" smtClean="0">
                <a:solidFill>
                  <a:srgbClr val="FF6600"/>
                </a:solidFill>
              </a:rPr>
              <a:t>泥質部（</a:t>
            </a:r>
            <a:r>
              <a:rPr lang="en-US" altLang="ja-JP" sz="2800" dirty="0">
                <a:solidFill>
                  <a:srgbClr val="FF6600"/>
                </a:solidFill>
              </a:rPr>
              <a:t>δ</a:t>
            </a:r>
            <a:r>
              <a:rPr lang="en-US" altLang="ja-JP" sz="2800" baseline="30000" dirty="0">
                <a:solidFill>
                  <a:srgbClr val="FF6600"/>
                </a:solidFill>
              </a:rPr>
              <a:t>13</a:t>
            </a:r>
            <a:r>
              <a:rPr lang="en-US" altLang="ja-JP" sz="2800" dirty="0">
                <a:solidFill>
                  <a:srgbClr val="FF6600"/>
                </a:solidFill>
              </a:rPr>
              <a:t>C,</a:t>
            </a:r>
            <a:r>
              <a:rPr lang="en-US" altLang="ja-JP" sz="2800" dirty="0" smtClean="0">
                <a:solidFill>
                  <a:srgbClr val="FF6600"/>
                </a:solidFill>
              </a:rPr>
              <a:t>δ</a:t>
            </a:r>
            <a:r>
              <a:rPr lang="en-US" altLang="ja-JP" sz="2800" baseline="30000" dirty="0" smtClean="0">
                <a:solidFill>
                  <a:srgbClr val="FF6600"/>
                </a:solidFill>
              </a:rPr>
              <a:t>15</a:t>
            </a:r>
            <a:r>
              <a:rPr lang="en-US" altLang="ja-JP" sz="2800" dirty="0" smtClean="0">
                <a:solidFill>
                  <a:srgbClr val="FF6600"/>
                </a:solidFill>
              </a:rPr>
              <a:t>N</a:t>
            </a:r>
            <a:r>
              <a:rPr lang="ja-JP" altLang="en-US" sz="2800" dirty="0" smtClean="0">
                <a:solidFill>
                  <a:srgbClr val="FF6600"/>
                </a:solidFill>
              </a:rPr>
              <a:t>計測試料）</a:t>
            </a:r>
            <a:r>
              <a:rPr lang="en-US" altLang="ja-JP" sz="2800" dirty="0" smtClean="0">
                <a:solidFill>
                  <a:srgbClr val="FF6600"/>
                </a:solidFill>
              </a:rPr>
              <a:t/>
            </a:r>
            <a:br>
              <a:rPr lang="en-US" altLang="ja-JP" sz="2800" dirty="0" smtClean="0">
                <a:solidFill>
                  <a:srgbClr val="FF6600"/>
                </a:solidFill>
              </a:rPr>
            </a:br>
            <a:r>
              <a:rPr lang="ja-JP" altLang="en-US" sz="2800" dirty="0" smtClean="0">
                <a:solidFill>
                  <a:srgbClr val="FFFFFF"/>
                </a:solidFill>
              </a:rPr>
              <a:t>の</a:t>
            </a:r>
            <a:r>
              <a:rPr lang="ja-JP" altLang="en-US" sz="2800" dirty="0" smtClean="0"/>
              <a:t>モード</a:t>
            </a:r>
            <a:r>
              <a:rPr lang="ja-JP" altLang="en-US" sz="2800" dirty="0"/>
              <a:t>成分比の</a:t>
            </a:r>
            <a:r>
              <a:rPr lang="ja-JP" altLang="en-US" sz="2800" dirty="0" smtClean="0"/>
              <a:t>分布</a:t>
            </a:r>
            <a:r>
              <a:rPr lang="en-US" altLang="ja-JP" sz="2800" dirty="0" smtClean="0"/>
              <a:t>:</a:t>
            </a:r>
            <a:r>
              <a:rPr lang="ja-JP" altLang="en-US" sz="2800" dirty="0" smtClean="0"/>
              <a:t>上部砂層</a:t>
            </a:r>
            <a:r>
              <a:rPr lang="en-US" altLang="ja-JP" sz="2800" dirty="0"/>
              <a:t>Tr.1</a:t>
            </a:r>
            <a:br>
              <a:rPr lang="en-US" altLang="ja-JP" sz="2800" dirty="0"/>
            </a:br>
            <a:endParaRPr kumimoji="1" lang="ja-JP" altLang="en-US" sz="28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57200" y="1837267"/>
            <a:ext cx="7494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6600"/>
                </a:solidFill>
              </a:rPr>
              <a:t>赤土成分で最も卓越する</a:t>
            </a:r>
            <a:r>
              <a:rPr kumimoji="1" lang="ja-JP" alt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粗粒シルトの分布傾向</a:t>
            </a:r>
            <a:r>
              <a:rPr kumimoji="1" lang="ja-JP" altLang="en-US" dirty="0" smtClean="0">
                <a:solidFill>
                  <a:srgbClr val="FF6600"/>
                </a:solidFill>
              </a:rPr>
              <a:t>が，</a:t>
            </a:r>
            <a:r>
              <a:rPr lang="en-US" altLang="ja-JP" dirty="0" smtClean="0">
                <a:solidFill>
                  <a:srgbClr val="FF6600"/>
                </a:solidFill>
              </a:rPr>
              <a:t>δ</a:t>
            </a:r>
            <a:r>
              <a:rPr lang="en-US" altLang="ja-JP" baseline="30000" dirty="0" smtClean="0">
                <a:solidFill>
                  <a:srgbClr val="FF6600"/>
                </a:solidFill>
              </a:rPr>
              <a:t>13</a:t>
            </a:r>
            <a:r>
              <a:rPr lang="en-US" altLang="ja-JP" dirty="0" smtClean="0">
                <a:solidFill>
                  <a:srgbClr val="FF6600"/>
                </a:solidFill>
              </a:rPr>
              <a:t>C</a:t>
            </a:r>
            <a:r>
              <a:rPr lang="ja-JP" altLang="en-US" dirty="0" smtClean="0">
                <a:solidFill>
                  <a:srgbClr val="FF6600"/>
                </a:solidFill>
              </a:rPr>
              <a:t>値のそれに対応</a:t>
            </a:r>
            <a:endParaRPr kumimoji="1" lang="ja-JP" altLang="en-US" dirty="0">
              <a:solidFill>
                <a:srgbClr val="FF660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57200" y="5884333"/>
            <a:ext cx="4570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既存粒子（正砕屑物）は陸よりで最も粗粒</a:t>
            </a:r>
            <a:endParaRPr kumimoji="1" lang="ja-JP" altLang="en-US" dirty="0"/>
          </a:p>
        </p:txBody>
      </p:sp>
      <p:pic>
        <p:nvPicPr>
          <p:cNvPr id="6" name="図 5" descr="上部砂層＿泥質区分粗粒部強調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" y="2866902"/>
            <a:ext cx="9144000" cy="3494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458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7800" y="143668"/>
            <a:ext cx="6570133" cy="627063"/>
          </a:xfrm>
        </p:spPr>
        <p:txBody>
          <a:bodyPr>
            <a:normAutofit fontScale="90000"/>
          </a:bodyPr>
          <a:lstStyle/>
          <a:p>
            <a:r>
              <a:rPr lang="en-US" altLang="ja-JP" sz="2800" dirty="0" smtClean="0"/>
              <a:t>11. </a:t>
            </a:r>
            <a:r>
              <a:rPr lang="ja-JP" altLang="en-US" sz="2800" dirty="0" smtClean="0"/>
              <a:t>粗粒シルト相分</a:t>
            </a:r>
            <a:r>
              <a:rPr lang="ja-JP" altLang="en-US" sz="2800" dirty="0"/>
              <a:t>と</a:t>
            </a:r>
            <a:r>
              <a:rPr lang="en-US" altLang="ja-JP" sz="2800" dirty="0"/>
              <a:t>δ</a:t>
            </a:r>
            <a:r>
              <a:rPr lang="en-US" altLang="ja-JP" sz="2800" baseline="30000" dirty="0"/>
              <a:t>13</a:t>
            </a:r>
            <a:r>
              <a:rPr lang="en-US" altLang="ja-JP" sz="2800" dirty="0"/>
              <a:t>C</a:t>
            </a:r>
            <a:r>
              <a:rPr lang="ja-JP" altLang="en-US" sz="2800" dirty="0" smtClean="0"/>
              <a:t>の間には高い相関</a:t>
            </a:r>
            <a:r>
              <a:rPr lang="ja-JP" altLang="en-US" sz="2800" dirty="0"/>
              <a:t/>
            </a:r>
            <a:br>
              <a:rPr lang="ja-JP" altLang="en-US" sz="2800" dirty="0"/>
            </a:br>
            <a:endParaRPr kumimoji="1" lang="ja-JP" altLang="en-US" sz="2800" dirty="0"/>
          </a:p>
        </p:txBody>
      </p:sp>
      <p:pic>
        <p:nvPicPr>
          <p:cNvPr id="5" name="コンテンツ プレースホルダー 4" descr="Tr1上部泥層_粗粒シルト分の対数回帰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10" r="-16610"/>
          <a:stretch>
            <a:fillRect/>
          </a:stretch>
        </p:blipFill>
        <p:spPr>
          <a:xfrm>
            <a:off x="-512637" y="711732"/>
            <a:ext cx="10312275" cy="2954338"/>
          </a:xfrm>
        </p:spPr>
      </p:pic>
      <p:pic>
        <p:nvPicPr>
          <p:cNvPr id="6" name="コンテンツ プレースホルダー 5" descr="スクリーンショット（2012-05-21 15.35.39）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004" b="-12004"/>
          <a:stretch>
            <a:fillRect/>
          </a:stretch>
        </p:blipFill>
        <p:spPr>
          <a:xfrm>
            <a:off x="562698" y="3623736"/>
            <a:ext cx="7649969" cy="2586075"/>
          </a:xfrm>
        </p:spPr>
      </p:pic>
      <p:sp>
        <p:nvSpPr>
          <p:cNvPr id="7" name="テキスト ボックス 6"/>
          <p:cNvSpPr txBox="1"/>
          <p:nvPr/>
        </p:nvSpPr>
        <p:spPr>
          <a:xfrm>
            <a:off x="1557867" y="1286937"/>
            <a:ext cx="4883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6600"/>
                </a:solidFill>
              </a:rPr>
              <a:t>上部砂層粗粒シルト相分の泥質部構成比率</a:t>
            </a:r>
            <a:r>
              <a:rPr kumimoji="1" lang="en-US" altLang="ja-JP" dirty="0" smtClean="0">
                <a:solidFill>
                  <a:srgbClr val="FF6600"/>
                </a:solidFill>
              </a:rPr>
              <a:t> (%)</a:t>
            </a:r>
            <a:endParaRPr kumimoji="1" lang="ja-JP" altLang="en-US" dirty="0">
              <a:solidFill>
                <a:srgbClr val="FF660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768600" y="4292600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6600"/>
                </a:solidFill>
              </a:rPr>
              <a:t>上部砂層</a:t>
            </a:r>
            <a:r>
              <a:rPr kumimoji="1" lang="ja-JP" altLang="en-US" dirty="0" smtClean="0">
                <a:solidFill>
                  <a:srgbClr val="FF6600"/>
                </a:solidFill>
              </a:rPr>
              <a:t>泥質部</a:t>
            </a:r>
            <a:r>
              <a:rPr kumimoji="1" lang="ja-JP" altLang="en-US" dirty="0" smtClean="0">
                <a:solidFill>
                  <a:srgbClr val="FF6600"/>
                </a:solidFill>
              </a:rPr>
              <a:t>の陸源炭素比率</a:t>
            </a:r>
            <a:endParaRPr kumimoji="1" lang="ja-JP" altLang="en-US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920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12. </a:t>
            </a:r>
            <a:r>
              <a:rPr lang="ja-JP" altLang="en-US" dirty="0" smtClean="0"/>
              <a:t>結論と課題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262467" y="1358900"/>
            <a:ext cx="8703733" cy="52705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ja-JP" altLang="en-US" sz="2000" dirty="0" smtClean="0">
                <a:solidFill>
                  <a:srgbClr val="FF6600"/>
                </a:solidFill>
              </a:rPr>
              <a:t>結論</a:t>
            </a:r>
            <a:endParaRPr kumimoji="1" lang="en-US" altLang="ja-JP" sz="2000" dirty="0" smtClean="0">
              <a:solidFill>
                <a:srgbClr val="FF6600"/>
              </a:solidFill>
            </a:endParaRPr>
          </a:p>
          <a:p>
            <a:pPr marL="457200" indent="-457200">
              <a:buFont typeface="Arial" pitchFamily="34" charset="0"/>
              <a:buAutoNum type="alphaLcPeriod"/>
            </a:pPr>
            <a:r>
              <a:rPr lang="ja-JP" altLang="en-US" sz="2000" dirty="0"/>
              <a:t>赤土から供給される粒子の粒径は，</a:t>
            </a:r>
            <a:r>
              <a:rPr lang="en-US" altLang="ja-JP" sz="2000" dirty="0"/>
              <a:t>250μm</a:t>
            </a:r>
            <a:r>
              <a:rPr lang="ja-JP" altLang="en-US" sz="2000" dirty="0"/>
              <a:t>以下（</a:t>
            </a:r>
            <a:r>
              <a:rPr lang="en-US" altLang="ja-JP" sz="2000" dirty="0"/>
              <a:t>φ2.22</a:t>
            </a:r>
            <a:r>
              <a:rPr lang="ja-JP" altLang="en-US" sz="2000" dirty="0"/>
              <a:t>以上）</a:t>
            </a:r>
            <a:endParaRPr lang="en-US" altLang="ja-JP" sz="2000" dirty="0"/>
          </a:p>
          <a:p>
            <a:pPr marL="457200" indent="-457200">
              <a:buAutoNum type="alphaLcPeriod"/>
            </a:pPr>
            <a:r>
              <a:rPr lang="ja-JP" altLang="en-US" sz="2000" dirty="0" smtClean="0">
                <a:solidFill>
                  <a:srgbClr val="FF6600"/>
                </a:solidFill>
              </a:rPr>
              <a:t>内湾</a:t>
            </a:r>
            <a:r>
              <a:rPr lang="ja-JP" altLang="en-US" sz="2000" dirty="0" smtClean="0">
                <a:solidFill>
                  <a:srgbClr val="FF6600"/>
                </a:solidFill>
              </a:rPr>
              <a:t>干潟では赤土流出の干潟構成層への影響</a:t>
            </a:r>
            <a:r>
              <a:rPr lang="ja-JP" altLang="en-US" sz="2000" dirty="0" smtClean="0"/>
              <a:t>は地層深度</a:t>
            </a:r>
            <a:r>
              <a:rPr lang="ja-JP" altLang="en-US" sz="2000" dirty="0" smtClean="0"/>
              <a:t>で</a:t>
            </a:r>
            <a:r>
              <a:rPr lang="ja-JP" altLang="en-US" sz="2000" dirty="0" smtClean="0"/>
              <a:t>約</a:t>
            </a:r>
            <a:r>
              <a:rPr lang="en-US" altLang="ja-JP" sz="2000" dirty="0" smtClean="0"/>
              <a:t>20cm</a:t>
            </a:r>
            <a:r>
              <a:rPr lang="ja-JP" altLang="en-US" sz="2000" dirty="0" smtClean="0"/>
              <a:t>深，河口（水路口）</a:t>
            </a:r>
            <a:r>
              <a:rPr lang="ja-JP" altLang="en-US" sz="2000" dirty="0" smtClean="0"/>
              <a:t>から</a:t>
            </a:r>
            <a:r>
              <a:rPr lang="en-US" altLang="ja-JP" sz="2000" dirty="0" smtClean="0"/>
              <a:t>350m</a:t>
            </a:r>
            <a:r>
              <a:rPr lang="ja-JP" altLang="en-US" sz="2000" dirty="0" smtClean="0"/>
              <a:t>ほど</a:t>
            </a:r>
            <a:endParaRPr lang="en-US" altLang="ja-JP" sz="2000" dirty="0"/>
          </a:p>
          <a:p>
            <a:pPr marL="457200" indent="-457200">
              <a:buAutoNum type="alphaLcPeriod"/>
            </a:pPr>
            <a:r>
              <a:rPr kumimoji="1" lang="en-US" altLang="ja-JP" sz="2000" dirty="0" smtClean="0"/>
              <a:t> </a:t>
            </a:r>
            <a:r>
              <a:rPr lang="en-US" altLang="ja-JP" sz="2000" dirty="0" smtClean="0"/>
              <a:t>δ</a:t>
            </a:r>
            <a:r>
              <a:rPr lang="en-US" altLang="ja-JP" sz="2000" baseline="30000" dirty="0" smtClean="0"/>
              <a:t>13</a:t>
            </a:r>
            <a:r>
              <a:rPr lang="en-US" altLang="ja-JP" sz="2000" dirty="0" smtClean="0"/>
              <a:t>C</a:t>
            </a:r>
            <a:r>
              <a:rPr lang="ja-JP" altLang="en-US" sz="2000" dirty="0" smtClean="0"/>
              <a:t>値を</a:t>
            </a:r>
            <a:r>
              <a:rPr lang="ja-JP" altLang="en-US" sz="2000" dirty="0" smtClean="0">
                <a:solidFill>
                  <a:srgbClr val="FF6600"/>
                </a:solidFill>
              </a:rPr>
              <a:t>赤土汚染の指標</a:t>
            </a:r>
            <a:r>
              <a:rPr lang="ja-JP" altLang="en-US" sz="2000" dirty="0" smtClean="0"/>
              <a:t>として利用できる可能性がある。</a:t>
            </a:r>
            <a:endParaRPr lang="en-US" altLang="ja-JP" sz="2000" dirty="0" smtClean="0"/>
          </a:p>
          <a:p>
            <a:pPr marL="0" indent="0">
              <a:buNone/>
            </a:pPr>
            <a:r>
              <a:rPr lang="ja-JP" altLang="en-US" sz="1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今後の</a:t>
            </a:r>
            <a:r>
              <a:rPr lang="ja-JP" altLang="en-US" sz="1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課題</a:t>
            </a:r>
            <a:endParaRPr lang="en-US" altLang="ja-JP" sz="1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kumimoji="1" lang="ja-JP" altLang="en-US" sz="1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　</a:t>
            </a:r>
            <a:r>
              <a:rPr kumimoji="1" lang="en-US" altLang="ja-JP" sz="2000" dirty="0" smtClean="0"/>
              <a:t> </a:t>
            </a:r>
            <a:r>
              <a:rPr kumimoji="1" lang="ja-JP" altLang="en-US" sz="2000" dirty="0" smtClean="0"/>
              <a:t>今後</a:t>
            </a:r>
            <a:r>
              <a:rPr kumimoji="1" lang="ja-JP" altLang="en-US" sz="2000" dirty="0" smtClean="0"/>
              <a:t>，</a:t>
            </a:r>
            <a:r>
              <a:rPr kumimoji="1" lang="ja-JP" altLang="en-US" sz="2000" dirty="0" smtClean="0"/>
              <a:t>干潟堆積物の</a:t>
            </a:r>
            <a:r>
              <a:rPr lang="ja-JP" altLang="en-US" sz="2000" dirty="0" smtClean="0">
                <a:solidFill>
                  <a:srgbClr val="FF6600"/>
                </a:solidFill>
              </a:rPr>
              <a:t>各</a:t>
            </a:r>
            <a:r>
              <a:rPr kumimoji="1" lang="ja-JP" altLang="en-US" sz="2000" dirty="0" smtClean="0">
                <a:solidFill>
                  <a:srgbClr val="FF6600"/>
                </a:solidFill>
              </a:rPr>
              <a:t>モード域</a:t>
            </a:r>
            <a:r>
              <a:rPr lang="ja-JP" altLang="en-US" sz="2000" dirty="0" smtClean="0"/>
              <a:t>で</a:t>
            </a:r>
            <a:r>
              <a:rPr lang="ja-JP" altLang="en-US" sz="2000" dirty="0" smtClean="0"/>
              <a:t>の</a:t>
            </a:r>
            <a:r>
              <a:rPr kumimoji="1" lang="ja-JP" altLang="en-US" sz="2000" dirty="0" smtClean="0"/>
              <a:t>，</a:t>
            </a:r>
            <a:r>
              <a:rPr kumimoji="1" lang="ja-JP" altLang="en-US" sz="2000" dirty="0" smtClean="0">
                <a:solidFill>
                  <a:srgbClr val="FF6600"/>
                </a:solidFill>
              </a:rPr>
              <a:t>有機物</a:t>
            </a:r>
            <a:r>
              <a:rPr kumimoji="1" lang="ja-JP" altLang="en-US" sz="2000" dirty="0" smtClean="0">
                <a:solidFill>
                  <a:srgbClr val="FF6600"/>
                </a:solidFill>
              </a:rPr>
              <a:t>と炭酸塩の寄与率</a:t>
            </a:r>
            <a:r>
              <a:rPr kumimoji="1" lang="ja-JP" altLang="en-US" sz="2000" dirty="0" smtClean="0"/>
              <a:t>を調べ</a:t>
            </a:r>
            <a:r>
              <a:rPr kumimoji="1" lang="ja-JP" altLang="en-US" sz="2000" dirty="0" smtClean="0"/>
              <a:t>る。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39288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1. </a:t>
            </a:r>
            <a:r>
              <a:rPr kumimoji="1" lang="ja-JP" altLang="en-US" dirty="0" smtClean="0"/>
              <a:t>研究目的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sz="2400" dirty="0" smtClean="0"/>
              <a:t>　沖縄県</a:t>
            </a:r>
            <a:r>
              <a:rPr lang="ja-JP" altLang="en-US" sz="2400" dirty="0"/>
              <a:t>赤土等流出防止</a:t>
            </a:r>
            <a:r>
              <a:rPr lang="ja-JP" altLang="en-US" sz="2400" dirty="0" smtClean="0"/>
              <a:t>条例制定（</a:t>
            </a:r>
            <a:r>
              <a:rPr lang="en-US" altLang="ja-JP" sz="2400" dirty="0" smtClean="0"/>
              <a:t>1994</a:t>
            </a:r>
            <a:r>
              <a:rPr lang="ja-JP" altLang="en-US" sz="2400" dirty="0" smtClean="0"/>
              <a:t>年）後も豪雨</a:t>
            </a:r>
            <a:r>
              <a:rPr lang="ja-JP" altLang="en-US" sz="2400" dirty="0"/>
              <a:t>時には河川や海岸では赤土流出が観測</a:t>
            </a:r>
            <a:r>
              <a:rPr lang="ja-JP" altLang="en-US" sz="2400" dirty="0" smtClean="0"/>
              <a:t>される</a:t>
            </a:r>
            <a:r>
              <a:rPr lang="ja-JP" altLang="en-US" sz="2800" dirty="0" smtClean="0"/>
              <a:t>。</a:t>
            </a:r>
            <a:endParaRPr lang="en-US" altLang="ja-JP" sz="2800" dirty="0" smtClean="0"/>
          </a:p>
          <a:p>
            <a:pPr marL="0" indent="0">
              <a:buNone/>
            </a:pPr>
            <a:r>
              <a:rPr lang="ja-JP" altLang="en-US" sz="2800" dirty="0" smtClean="0"/>
              <a:t>　ボーリングコア</a:t>
            </a:r>
            <a:r>
              <a:rPr lang="ja-JP" altLang="en-US" sz="2800" dirty="0"/>
              <a:t>や海底に見られる堆積物について，</a:t>
            </a:r>
            <a:r>
              <a:rPr lang="ja-JP" altLang="en-US" sz="2800" dirty="0">
                <a:solidFill>
                  <a:srgbClr val="FFFF00"/>
                </a:solidFill>
              </a:rPr>
              <a:t>陸起源の炭素を評価する手法</a:t>
            </a:r>
            <a:r>
              <a:rPr lang="ja-JP" altLang="en-US" sz="2800" dirty="0"/>
              <a:t>が必要と考え，この研究を</a:t>
            </a:r>
            <a:r>
              <a:rPr lang="ja-JP" altLang="en-US" sz="2800" dirty="0" smtClean="0"/>
              <a:t>実施。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06887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11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199" y="457199"/>
            <a:ext cx="3716867" cy="728133"/>
          </a:xfrm>
        </p:spPr>
        <p:txBody>
          <a:bodyPr>
            <a:noAutofit/>
          </a:bodyPr>
          <a:lstStyle/>
          <a:p>
            <a:r>
              <a:rPr kumimoji="1" lang="ja-JP" altLang="en-US" sz="3200" dirty="0" smtClean="0"/>
              <a:t>上部砂層</a:t>
            </a:r>
            <a:r>
              <a:rPr kumimoji="1" lang="ja-JP" altLang="en-US" sz="3200" dirty="0" smtClean="0"/>
              <a:t>の特徴：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7890933" cy="23283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ja-JP" altLang="en-US" sz="2400" dirty="0" smtClean="0"/>
              <a:t>干潟に堆積した</a:t>
            </a:r>
            <a:r>
              <a:rPr lang="ja-JP" altLang="en-US" sz="2400" dirty="0" smtClean="0"/>
              <a:t>最も陸端</a:t>
            </a:r>
            <a:r>
              <a:rPr lang="ja-JP" altLang="en-US" sz="2400" dirty="0" smtClean="0"/>
              <a:t>の</a:t>
            </a:r>
            <a:r>
              <a:rPr lang="ja-JP" altLang="en-US" sz="2400" dirty="0" smtClean="0">
                <a:solidFill>
                  <a:srgbClr val="FF6600"/>
                </a:solidFill>
              </a:rPr>
              <a:t>中部</a:t>
            </a:r>
            <a:r>
              <a:rPr kumimoji="1" lang="ja-JP" altLang="en-US" sz="2400" dirty="0" smtClean="0">
                <a:solidFill>
                  <a:srgbClr val="FF6600"/>
                </a:solidFill>
              </a:rPr>
              <a:t>赤土層</a:t>
            </a:r>
            <a:r>
              <a:rPr kumimoji="1" lang="ja-JP" altLang="en-US" sz="2400" dirty="0" smtClean="0"/>
              <a:t>そのもの</a:t>
            </a:r>
            <a:r>
              <a:rPr lang="ja-JP" altLang="en-US" sz="2400" dirty="0" smtClean="0"/>
              <a:t>に</a:t>
            </a:r>
            <a:r>
              <a:rPr kumimoji="1" lang="ja-JP" altLang="en-US" sz="2400" dirty="0" smtClean="0"/>
              <a:t>は</a:t>
            </a:r>
            <a:r>
              <a:rPr lang="ja-JP" altLang="en-US" sz="2400" dirty="0" smtClean="0"/>
              <a:t>，</a:t>
            </a:r>
            <a:r>
              <a:rPr kumimoji="1" lang="ja-JP" altLang="en-US" sz="2400" dirty="0" smtClean="0"/>
              <a:t>石灰質</a:t>
            </a:r>
            <a:r>
              <a:rPr kumimoji="1" lang="ja-JP" altLang="en-US" sz="2400" dirty="0" smtClean="0"/>
              <a:t>成分が</a:t>
            </a:r>
            <a:r>
              <a:rPr kumimoji="1" lang="ja-JP" altLang="en-US" sz="2400" dirty="0" smtClean="0"/>
              <a:t>認められなかった</a:t>
            </a:r>
            <a:r>
              <a:rPr kumimoji="1" lang="ja-JP" altLang="en-US" sz="2400" dirty="0" smtClean="0"/>
              <a:t>が，</a:t>
            </a:r>
            <a:endParaRPr kumimoji="1" lang="en-US" altLang="ja-JP" sz="2400" dirty="0" smtClean="0"/>
          </a:p>
          <a:p>
            <a:pPr marL="0" indent="0">
              <a:buNone/>
            </a:pPr>
            <a:r>
              <a:rPr lang="ja-JP" altLang="en-US" sz="2400" dirty="0" smtClean="0"/>
              <a:t>干潟への赤土流出後，満干（潮流）や湾内の風波による運搬・堆積過程で炭酸塩成分も取り込む。</a:t>
            </a:r>
            <a:endParaRPr kumimoji="1" lang="ja-JP" altLang="en-US" sz="2400" dirty="0"/>
          </a:p>
        </p:txBody>
      </p:sp>
      <p:pic>
        <p:nvPicPr>
          <p:cNvPr id="4" name="図 3" descr="スクリーンショット（2012-05-19 19.28.19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333" y="4282994"/>
            <a:ext cx="3100376" cy="2373217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6189133" y="4901885"/>
            <a:ext cx="2777067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参考：赤土の蛍光</a:t>
            </a:r>
            <a:r>
              <a:rPr kumimoji="1" lang="en-US" altLang="ja-JP" dirty="0" smtClean="0"/>
              <a:t>X</a:t>
            </a:r>
            <a:r>
              <a:rPr kumimoji="1" lang="ja-JP" altLang="en-US" dirty="0" smtClean="0"/>
              <a:t>線分析結果（</a:t>
            </a:r>
            <a:r>
              <a:rPr kumimoji="1" lang="ja-JP" altLang="en-US" dirty="0"/>
              <a:t>岩田道春・山口晴幸，</a:t>
            </a:r>
            <a:r>
              <a:rPr kumimoji="1" lang="en-US" altLang="ja-JP" dirty="0"/>
              <a:t>2003.</a:t>
            </a:r>
            <a:r>
              <a:rPr kumimoji="1" lang="ja-JP" altLang="en-US" dirty="0" smtClean="0"/>
              <a:t>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元々主成分の炭酸カルシウムは溶出している。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211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 descr="スクリーンショット（2012-05-18 21.35.23）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280" r="-57280"/>
          <a:stretch>
            <a:fillRect/>
          </a:stretch>
        </p:blipFill>
        <p:spPr>
          <a:xfrm>
            <a:off x="457200" y="1549400"/>
            <a:ext cx="8229600" cy="4525963"/>
          </a:xfrm>
        </p:spPr>
      </p:pic>
      <p:sp>
        <p:nvSpPr>
          <p:cNvPr id="9" name="正方形/長方形 8"/>
          <p:cNvSpPr/>
          <p:nvPr/>
        </p:nvSpPr>
        <p:spPr>
          <a:xfrm>
            <a:off x="3838997" y="2389982"/>
            <a:ext cx="1134533" cy="88053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2.</a:t>
            </a:r>
            <a:r>
              <a:rPr kumimoji="1" lang="ja-JP" altLang="en-US" sz="3600" dirty="0" smtClean="0"/>
              <a:t>調査位置</a:t>
            </a:r>
            <a:endParaRPr kumimoji="1" lang="ja-JP" altLang="en-US" sz="3600" dirty="0"/>
          </a:p>
        </p:txBody>
      </p:sp>
      <p:pic>
        <p:nvPicPr>
          <p:cNvPr id="5" name="図 4" descr="スクリーンショット（2012-05-18 21.35.54）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252" y="180181"/>
            <a:ext cx="6660295" cy="6180667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4524797" y="745066"/>
            <a:ext cx="3010536" cy="321733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スクリーンショット（2012-05-18 21.37.32）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898" y="0"/>
            <a:ext cx="6903178" cy="6858000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4063999" y="3564900"/>
            <a:ext cx="1691535" cy="180772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 descr="スクリーンショット（2012-05-18 21.43.04）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898" y="0"/>
            <a:ext cx="7034525" cy="6858000"/>
          </a:xfrm>
          <a:prstGeom prst="rect">
            <a:avLst/>
          </a:prstGeom>
        </p:spPr>
      </p:pic>
      <p:pic>
        <p:nvPicPr>
          <p:cNvPr id="8" name="図 7" descr="スクリーンショット（2012-05-18 21.43.29）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029" y="0"/>
            <a:ext cx="69903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23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31333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3. </a:t>
            </a:r>
            <a:r>
              <a:rPr lang="ja-JP" altLang="en-US" sz="4000" dirty="0" smtClean="0"/>
              <a:t>調査地周辺の概観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701799"/>
            <a:ext cx="8229600" cy="4525963"/>
          </a:xfrm>
        </p:spPr>
        <p:txBody>
          <a:bodyPr>
            <a:normAutofit/>
          </a:bodyPr>
          <a:lstStyle/>
          <a:p>
            <a:r>
              <a:rPr kumimoji="1" lang="ja-JP" altLang="en-US" sz="2800" dirty="0" smtClean="0"/>
              <a:t>屋我地島南岸に展開する羽地湾は琉球列島では</a:t>
            </a:r>
            <a:r>
              <a:rPr kumimoji="1" lang="ja-JP" altLang="en-US" sz="2800" dirty="0" smtClean="0">
                <a:solidFill>
                  <a:srgbClr val="FFFF00"/>
                </a:solidFill>
              </a:rPr>
              <a:t>稀少な内湾</a:t>
            </a:r>
            <a:endParaRPr lang="en-US" altLang="ja-JP" sz="2800" dirty="0" smtClean="0">
              <a:solidFill>
                <a:srgbClr val="FFFFFF"/>
              </a:solidFill>
            </a:endParaRPr>
          </a:p>
          <a:p>
            <a:r>
              <a:rPr lang="ja-JP" altLang="en-US" sz="2800" dirty="0" smtClean="0">
                <a:solidFill>
                  <a:srgbClr val="FFFFFF"/>
                </a:solidFill>
              </a:rPr>
              <a:t>後背の地質：中生層，琉球石灰岩，国頭礫層</a:t>
            </a:r>
            <a:endParaRPr lang="en-US" altLang="ja-JP" sz="2800" dirty="0" smtClean="0">
              <a:solidFill>
                <a:srgbClr val="FFFFFF"/>
              </a:solidFill>
            </a:endParaRPr>
          </a:p>
          <a:p>
            <a:r>
              <a:rPr kumimoji="1" lang="ja-JP" altLang="en-US" sz="2800" dirty="0" smtClean="0">
                <a:solidFill>
                  <a:srgbClr val="FFFFFF"/>
                </a:solidFill>
              </a:rPr>
              <a:t>後背の地形：中位，低位段丘</a:t>
            </a:r>
            <a:endParaRPr kumimoji="1" lang="en-US" altLang="ja-JP" sz="2800" dirty="0" smtClean="0">
              <a:solidFill>
                <a:srgbClr val="FFFFFF"/>
              </a:solidFill>
            </a:endParaRPr>
          </a:p>
          <a:p>
            <a:r>
              <a:rPr lang="ja-JP" altLang="en-US" sz="2800" dirty="0" smtClean="0">
                <a:solidFill>
                  <a:srgbClr val="FFFFFF"/>
                </a:solidFill>
              </a:rPr>
              <a:t>後背の土壌：耕地は細粒赤色土，林地は乾性赤色土，元海岸湿地は埋め立て黄色土グライ相</a:t>
            </a:r>
            <a:endParaRPr kumimoji="1" lang="en-US" altLang="ja-JP" sz="28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062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 smtClean="0"/>
              <a:t>後背地の地質，地形，土壌</a:t>
            </a:r>
            <a:endParaRPr kumimoji="1" lang="ja-JP" altLang="en-US" dirty="0"/>
          </a:p>
        </p:txBody>
      </p:sp>
      <p:pic>
        <p:nvPicPr>
          <p:cNvPr id="4" name="コンテンツ プレースホルダー 3" descr="土地分類図屋我地島地質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23" r="-2223"/>
          <a:stretch>
            <a:fillRect/>
          </a:stretch>
        </p:blipFill>
        <p:spPr/>
      </p:pic>
      <p:pic>
        <p:nvPicPr>
          <p:cNvPr id="5" name="図 4" descr="土地分類図屋屋我地島地形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00200"/>
            <a:ext cx="7911579" cy="4533070"/>
          </a:xfrm>
          <a:prstGeom prst="rect">
            <a:avLst/>
          </a:prstGeom>
        </p:spPr>
      </p:pic>
      <p:pic>
        <p:nvPicPr>
          <p:cNvPr id="6" name="図 5" descr="土地分類図土壌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6" y="1609852"/>
            <a:ext cx="7911579" cy="454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378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524000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4. </a:t>
            </a:r>
            <a:r>
              <a:rPr lang="ja-JP" altLang="en-US" sz="4000" dirty="0" smtClean="0"/>
              <a:t>現地</a:t>
            </a:r>
            <a:r>
              <a:rPr lang="ja-JP" altLang="en-US" sz="4000" dirty="0"/>
              <a:t>調査概要</a:t>
            </a:r>
            <a:r>
              <a:rPr lang="en-US" altLang="ja-JP" sz="4000" dirty="0"/>
              <a:t/>
            </a:r>
            <a:br>
              <a:rPr lang="en-US" altLang="ja-JP" sz="4000" dirty="0"/>
            </a:b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39333"/>
            <a:ext cx="8229600" cy="5262563"/>
          </a:xfrm>
        </p:spPr>
        <p:txBody>
          <a:bodyPr>
            <a:normAutofit/>
          </a:bodyPr>
          <a:lstStyle/>
          <a:p>
            <a:r>
              <a:rPr lang="ja-JP" altLang="en-US" sz="2800" dirty="0" smtClean="0"/>
              <a:t>饒平名（よへな）地先の干潟に排水路</a:t>
            </a:r>
            <a:r>
              <a:rPr lang="en-US" altLang="ja-JP" sz="2800" dirty="0" smtClean="0"/>
              <a:t>2</a:t>
            </a:r>
            <a:r>
              <a:rPr lang="ja-JP" altLang="en-US" sz="2800" dirty="0"/>
              <a:t>本。それぞれの地先で</a:t>
            </a:r>
            <a:r>
              <a:rPr lang="ja-JP" altLang="en-US" sz="2800" dirty="0">
                <a:solidFill>
                  <a:srgbClr val="FFFF00"/>
                </a:solidFill>
              </a:rPr>
              <a:t>断面調査実施</a:t>
            </a:r>
            <a:endParaRPr lang="en-US" altLang="ja-JP" sz="2800" dirty="0" smtClean="0">
              <a:solidFill>
                <a:srgbClr val="FFFF00"/>
              </a:solidFill>
            </a:endParaRPr>
          </a:p>
          <a:p>
            <a:r>
              <a:rPr lang="ja-JP" altLang="en-US" sz="2800" dirty="0" smtClean="0">
                <a:solidFill>
                  <a:srgbClr val="FFFFFF"/>
                </a:solidFill>
              </a:rPr>
              <a:t>この旧</a:t>
            </a:r>
            <a:r>
              <a:rPr lang="ja-JP" altLang="en-US" sz="2800" dirty="0" smtClean="0">
                <a:solidFill>
                  <a:srgbClr val="FFFF00"/>
                </a:solidFill>
              </a:rPr>
              <a:t>サンゴ礁原上には</a:t>
            </a:r>
            <a:r>
              <a:rPr lang="ja-JP" altLang="en-US" sz="2800" dirty="0" smtClean="0">
                <a:solidFill>
                  <a:srgbClr val="FFFFFF"/>
                </a:solidFill>
              </a:rPr>
              <a:t>，</a:t>
            </a:r>
            <a:r>
              <a:rPr lang="ja-JP" altLang="en-US" sz="2800" dirty="0"/>
              <a:t>海成の生砕屑物砂礫層</a:t>
            </a:r>
            <a:r>
              <a:rPr lang="ja-JP" altLang="en-US" sz="2800" dirty="0" smtClean="0"/>
              <a:t>が</a:t>
            </a:r>
            <a:r>
              <a:rPr lang="ja-JP" altLang="en-US" sz="2800" dirty="0" smtClean="0"/>
              <a:t>広く分布し（下部砂礫層），この上位に</a:t>
            </a:r>
            <a:r>
              <a:rPr lang="ja-JP" altLang="en-US" sz="2800" dirty="0" smtClean="0"/>
              <a:t>陸源</a:t>
            </a:r>
            <a:r>
              <a:rPr lang="ja-JP" altLang="en-US" sz="2800" dirty="0" smtClean="0"/>
              <a:t>の堆積物（含</a:t>
            </a:r>
            <a:r>
              <a:rPr lang="ja-JP" altLang="en-US" sz="2800" dirty="0" smtClean="0"/>
              <a:t>赤土層</a:t>
            </a:r>
            <a:r>
              <a:rPr lang="en-US" altLang="ja-JP" sz="2800" dirty="0" smtClean="0"/>
              <a:t> </a:t>
            </a:r>
            <a:r>
              <a:rPr lang="ja-JP" altLang="en-US" sz="2800" dirty="0" smtClean="0"/>
              <a:t>上部砂層</a:t>
            </a:r>
            <a:r>
              <a:rPr lang="ja-JP" altLang="en-US" sz="2800" dirty="0" smtClean="0"/>
              <a:t>）</a:t>
            </a:r>
            <a:r>
              <a:rPr lang="ja-JP" altLang="en-US" sz="2800" dirty="0" smtClean="0"/>
              <a:t>が載り</a:t>
            </a:r>
            <a:r>
              <a:rPr lang="ja-JP" altLang="en-US" sz="2800" dirty="0" smtClean="0"/>
              <a:t>，</a:t>
            </a:r>
            <a:r>
              <a:rPr lang="ja-JP" altLang="en-US" sz="2800" dirty="0" smtClean="0"/>
              <a:t>両層</a:t>
            </a:r>
            <a:r>
              <a:rPr lang="ja-JP" altLang="en-US" sz="2800" dirty="0" smtClean="0"/>
              <a:t>から</a:t>
            </a:r>
            <a:r>
              <a:rPr lang="ja-JP" altLang="en-US" sz="2800" dirty="0" smtClean="0"/>
              <a:t>分析試料採取</a:t>
            </a:r>
            <a:endParaRPr kumimoji="1" lang="en-US" altLang="ja-JP" sz="2800" dirty="0" smtClean="0"/>
          </a:p>
        </p:txBody>
      </p:sp>
    </p:spTree>
    <p:extLst>
      <p:ext uri="{BB962C8B-B14F-4D97-AF65-F5344CB8AC3E}">
        <p14:creationId xmlns:p14="http://schemas.microsoft.com/office/powerpoint/2010/main" val="721891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200" dirty="0" smtClean="0"/>
              <a:t>現地調査</a:t>
            </a:r>
            <a:r>
              <a:rPr kumimoji="1" lang="en-US" altLang="ja-JP" sz="3200" dirty="0" smtClean="0"/>
              <a:t>: </a:t>
            </a:r>
            <a:r>
              <a:rPr kumimoji="1" lang="ja-JP" altLang="en-US" sz="3200" dirty="0" smtClean="0"/>
              <a:t>サトウキビ畑</a:t>
            </a:r>
            <a:endParaRPr kumimoji="1" lang="ja-JP" altLang="en-US" sz="3200" dirty="0"/>
          </a:p>
        </p:txBody>
      </p:sp>
      <p:pic>
        <p:nvPicPr>
          <p:cNvPr id="5" name="コンテンツ プレースホルダー 4" descr="サトウキビ畑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64" r="-181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92367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200" dirty="0" smtClean="0"/>
              <a:t>現地調査</a:t>
            </a:r>
            <a:r>
              <a:rPr kumimoji="1" lang="en-US" altLang="ja-JP" sz="3200" dirty="0" smtClean="0"/>
              <a:t>: Tr.1 </a:t>
            </a:r>
            <a:r>
              <a:rPr kumimoji="1" lang="ja-JP" altLang="en-US" sz="3200" dirty="0" smtClean="0"/>
              <a:t>排水溝付近</a:t>
            </a:r>
            <a:endParaRPr kumimoji="1" lang="ja-JP" altLang="en-US" sz="3200" dirty="0"/>
          </a:p>
        </p:txBody>
      </p:sp>
      <p:pic>
        <p:nvPicPr>
          <p:cNvPr id="4" name="コンテンツ プレースホルダー 3" descr="Tr1排水溝海方の景観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9152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トワイライト">
  <a:themeElements>
    <a:clrScheme name="Twilight">
      <a:dk1>
        <a:sysClr val="windowText" lastClr="000000"/>
      </a:dk1>
      <a:lt1>
        <a:sysClr val="window" lastClr="FFFFFF"/>
      </a:lt1>
      <a:dk2>
        <a:srgbClr val="24213E"/>
      </a:dk2>
      <a:lt2>
        <a:srgbClr val="E9EAF0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1C6CF1"/>
      </a:hlink>
      <a:folHlink>
        <a:srgbClr val="C649E0"/>
      </a:folHlink>
    </a:clrScheme>
    <a:fontScheme name="Twilight">
      <a:maj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 fov="600000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300000"/>
              </a:schemeClr>
            </a:gs>
            <a:gs pos="31000">
              <a:schemeClr val="bg1">
                <a:tint val="100000"/>
                <a:satMod val="300000"/>
              </a:schemeClr>
            </a:gs>
            <a:gs pos="6200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100000"/>
                <a:hueMod val="93000"/>
                <a:satMod val="50000"/>
                <a:lumMod val="2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alpha val="100000"/>
                <a:hueMod val="100000"/>
                <a:satMod val="150000"/>
                <a:lumMod val="5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トワイライト.thmx</Template>
  <TotalTime>4246</TotalTime>
  <Words>1169</Words>
  <Application>Microsoft Macintosh PowerPoint</Application>
  <PresentationFormat>画面に合わせる (4:3)</PresentationFormat>
  <Paragraphs>120</Paragraphs>
  <Slides>31</Slides>
  <Notes>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31</vt:i4>
      </vt:variant>
    </vt:vector>
  </HeadingPairs>
  <TitlesOfParts>
    <vt:vector size="32" baseType="lpstr">
      <vt:lpstr>トワイライト</vt:lpstr>
      <vt:lpstr>沖縄島羽地内海の 内湾性礁原被覆薄層の粒度分布と 窒素・炭素安定同位体比から得られた赤土成分の拡散パターン  </vt:lpstr>
      <vt:lpstr>発表の流れ</vt:lpstr>
      <vt:lpstr>1. 研究目的</vt:lpstr>
      <vt:lpstr>2.調査位置</vt:lpstr>
      <vt:lpstr>3. 調査地周辺の概観</vt:lpstr>
      <vt:lpstr>後背地の地質，地形，土壌</vt:lpstr>
      <vt:lpstr>4. 現地調査概要 </vt:lpstr>
      <vt:lpstr>現地調査: サトウキビ畑</vt:lpstr>
      <vt:lpstr>現地調査: Tr.1 排水溝付近</vt:lpstr>
      <vt:lpstr>現地調査: Tr.1 排水溝付近</vt:lpstr>
      <vt:lpstr>現地調査: Tr.2 排水溝付近（メヒルギとともに）</vt:lpstr>
      <vt:lpstr>現地調査: Tr. 2干潟の沖側</vt:lpstr>
      <vt:lpstr>現地調査: Tr.1 上部砂層，中部赤土層，下部砂礫層</vt:lpstr>
      <vt:lpstr>5.地形地質断面位置図（再掲）</vt:lpstr>
      <vt:lpstr>5.地形地質断面図:Tr.1</vt:lpstr>
      <vt:lpstr>5.地形地質断面図:Tr.2</vt:lpstr>
      <vt:lpstr>6.採取試料の分析法</vt:lpstr>
      <vt:lpstr>7. δ13C,δ15N計測結果 </vt:lpstr>
      <vt:lpstr>窒素・炭素全量 (nA) Tr.2</vt:lpstr>
      <vt:lpstr>δ13C,δ15N</vt:lpstr>
      <vt:lpstr>δ13Cの飽和曲線と流出赤土混合率</vt:lpstr>
      <vt:lpstr>8. 粒度分析結果：砂礫質部と泥質部 それぞれ共通のモード区分</vt:lpstr>
      <vt:lpstr>陸源の中部赤土層（最も陸寄り）の粒度分布Tr.1 Loc.26</vt:lpstr>
      <vt:lpstr>砂礫質部の細・中礫，中粒・極粗粒砂は　→</vt:lpstr>
      <vt:lpstr>9. 砂礫質部のモード成分比の分布:上部砂層Tr.1 </vt:lpstr>
      <vt:lpstr>9. 砂礫質部のモード成分比の分布:下部砂礫層Tr.1 </vt:lpstr>
      <vt:lpstr>10. 泥質部（δ13C,δ15N計測試料） のモード成分比の分布:上部砂層Tr.1 </vt:lpstr>
      <vt:lpstr>11. 粗粒シルト相分とδ13Cの間には高い相関 </vt:lpstr>
      <vt:lpstr>12. 結論と課題</vt:lpstr>
      <vt:lpstr>PowerPoint プレゼンテーション</vt:lpstr>
      <vt:lpstr>上部砂層の特徴：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沖縄島羽地内海の 内湾性礁原被覆薄層の粒度分布と 窒素・酸素安定同位体比から得られた赤土成分の拡散パターン</dc:title>
  <dc:creator>木庭 元晴</dc:creator>
  <cp:lastModifiedBy>木庭 元晴</cp:lastModifiedBy>
  <cp:revision>168</cp:revision>
  <dcterms:created xsi:type="dcterms:W3CDTF">2012-05-18T04:03:12Z</dcterms:created>
  <dcterms:modified xsi:type="dcterms:W3CDTF">2012-05-22T04:22:06Z</dcterms:modified>
</cp:coreProperties>
</file>