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20"/>
  </p:notesMasterIdLst>
  <p:sldIdLst>
    <p:sldId id="256" r:id="rId2"/>
    <p:sldId id="258" r:id="rId3"/>
    <p:sldId id="261" r:id="rId4"/>
    <p:sldId id="259" r:id="rId5"/>
    <p:sldId id="262" r:id="rId6"/>
    <p:sldId id="264" r:id="rId7"/>
    <p:sldId id="274" r:id="rId8"/>
    <p:sldId id="266" r:id="rId9"/>
    <p:sldId id="267" r:id="rId10"/>
    <p:sldId id="268" r:id="rId11"/>
    <p:sldId id="269" r:id="rId12"/>
    <p:sldId id="270" r:id="rId13"/>
    <p:sldId id="275" r:id="rId14"/>
    <p:sldId id="257" r:id="rId15"/>
    <p:sldId id="271" r:id="rId16"/>
    <p:sldId id="265" r:id="rId17"/>
    <p:sldId id="272" r:id="rId18"/>
    <p:sldId id="273"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4646"/>
  </p:normalViewPr>
  <p:slideViewPr>
    <p:cSldViewPr snapToGrid="0" snapToObjects="1">
      <p:cViewPr>
        <p:scale>
          <a:sx n="66" d="100"/>
          <a:sy n="66" d="100"/>
        </p:scale>
        <p:origin x="480" y="672"/>
      </p:cViewPr>
      <p:guideLst/>
    </p:cSldViewPr>
  </p:slideViewPr>
  <p:notesTextViewPr>
    <p:cViewPr>
      <p:scale>
        <a:sx n="1" d="1"/>
        <a:sy n="1" d="1"/>
      </p:scale>
      <p:origin x="0" y="0"/>
    </p:cViewPr>
  </p:notesTextViewPr>
  <p:notesViewPr>
    <p:cSldViewPr snapToGrid="0" snapToObjects="1">
      <p:cViewPr varScale="1">
        <p:scale>
          <a:sx n="71" d="100"/>
          <a:sy n="71" d="100"/>
        </p:scale>
        <p:origin x="2032"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23B1-B52D-4140-A79C-62FC0B9FD35D}" type="datetimeFigureOut">
              <a:rPr kumimoji="1" lang="ja-JP" altLang="en-US" smtClean="0"/>
              <a:t>2017/6/11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EDCF-C828-9B42-A57D-90FE69471645}" type="slidenum">
              <a:rPr kumimoji="1" lang="ja-JP" altLang="en-US" smtClean="0"/>
              <a:t>‹#›</a:t>
            </a:fld>
            <a:endParaRPr kumimoji="1" lang="ja-JP" altLang="en-US"/>
          </a:p>
        </p:txBody>
      </p:sp>
    </p:spTree>
    <p:extLst>
      <p:ext uri="{BB962C8B-B14F-4D97-AF65-F5344CB8AC3E}">
        <p14:creationId xmlns:p14="http://schemas.microsoft.com/office/powerpoint/2010/main" val="17810341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www.census.gov</a:t>
            </a:r>
            <a:r>
              <a:rPr kumimoji="1" lang="en-US" altLang="ja-JP" dirty="0" smtClean="0"/>
              <a:t>/geo/maps-data/maps/ms_flood_may11.html</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2</a:t>
            </a:fld>
            <a:endParaRPr kumimoji="1" lang="ja-JP" altLang="en-US"/>
          </a:p>
        </p:txBody>
      </p:sp>
    </p:spTree>
    <p:extLst>
      <p:ext uri="{BB962C8B-B14F-4D97-AF65-F5344CB8AC3E}">
        <p14:creationId xmlns:p14="http://schemas.microsoft.com/office/powerpoint/2010/main" val="25582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desktop.arcgis.com</a:t>
            </a:r>
            <a:r>
              <a:rPr kumimoji="1" lang="en-US" altLang="ja-JP" dirty="0" smtClean="0"/>
              <a:t>/ja/</a:t>
            </a:r>
            <a:r>
              <a:rPr kumimoji="1" lang="en-US" altLang="ja-JP" dirty="0" err="1" smtClean="0"/>
              <a:t>arcmap</a:t>
            </a:r>
            <a:r>
              <a:rPr kumimoji="1" lang="en-US" altLang="ja-JP" dirty="0" smtClean="0"/>
              <a:t>/10.3/tools/business-analyst-toolbox/desire-</a:t>
            </a:r>
            <a:r>
              <a:rPr kumimoji="1" lang="en-US" altLang="ja-JP" dirty="0" err="1" smtClean="0"/>
              <a:t>lines.htm</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11</a:t>
            </a:fld>
            <a:endParaRPr kumimoji="1" lang="ja-JP" altLang="en-US"/>
          </a:p>
        </p:txBody>
      </p:sp>
    </p:spTree>
    <p:extLst>
      <p:ext uri="{BB962C8B-B14F-4D97-AF65-F5344CB8AC3E}">
        <p14:creationId xmlns:p14="http://schemas.microsoft.com/office/powerpoint/2010/main" val="193306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sites.google.com</a:t>
            </a:r>
            <a:r>
              <a:rPr kumimoji="1" lang="en-US" altLang="ja-JP" dirty="0" smtClean="0"/>
              <a:t>/site/</a:t>
            </a:r>
            <a:r>
              <a:rPr kumimoji="1" lang="en-US" altLang="ja-JP" dirty="0" err="1" smtClean="0"/>
              <a:t>piggraphy</a:t>
            </a:r>
            <a:r>
              <a:rPr kumimoji="1" lang="en-US" altLang="ja-JP" dirty="0" smtClean="0"/>
              <a:t>/home/cartographic-d/desire-lines</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12</a:t>
            </a:fld>
            <a:endParaRPr kumimoji="1" lang="ja-JP" altLang="en-US"/>
          </a:p>
        </p:txBody>
      </p:sp>
    </p:spTree>
    <p:extLst>
      <p:ext uri="{BB962C8B-B14F-4D97-AF65-F5344CB8AC3E}">
        <p14:creationId xmlns:p14="http://schemas.microsoft.com/office/powerpoint/2010/main" val="44624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sites.google.com</a:t>
            </a:r>
            <a:r>
              <a:rPr kumimoji="1" lang="en-US" altLang="ja-JP" dirty="0" smtClean="0"/>
              <a:t>/site/</a:t>
            </a:r>
            <a:r>
              <a:rPr kumimoji="1" lang="en-US" altLang="ja-JP" dirty="0" err="1" smtClean="0"/>
              <a:t>piggraphy</a:t>
            </a:r>
            <a:r>
              <a:rPr kumimoji="1" lang="en-US" altLang="ja-JP" smtClean="0"/>
              <a:t>/home/cartographic-d/trip-lines</a:t>
            </a:r>
            <a:endParaRPr kumimoji="1" lang="ja-JP" altLang="en-US"/>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13</a:t>
            </a:fld>
            <a:endParaRPr kumimoji="1" lang="ja-JP" altLang="en-US"/>
          </a:p>
        </p:txBody>
      </p:sp>
    </p:spTree>
    <p:extLst>
      <p:ext uri="{BB962C8B-B14F-4D97-AF65-F5344CB8AC3E}">
        <p14:creationId xmlns:p14="http://schemas.microsoft.com/office/powerpoint/2010/main" val="1827657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www.census.gov</a:t>
            </a:r>
            <a:r>
              <a:rPr kumimoji="1" lang="en-US" altLang="ja-JP" dirty="0" smtClean="0"/>
              <a:t>/geo/reference/</a:t>
            </a:r>
            <a:r>
              <a:rPr kumimoji="1" lang="en-US" altLang="ja-JP" dirty="0" err="1" smtClean="0"/>
              <a:t>centersofpop.html</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14</a:t>
            </a:fld>
            <a:endParaRPr kumimoji="1" lang="ja-JP" altLang="en-US"/>
          </a:p>
        </p:txBody>
      </p:sp>
    </p:spTree>
    <p:extLst>
      <p:ext uri="{BB962C8B-B14F-4D97-AF65-F5344CB8AC3E}">
        <p14:creationId xmlns:p14="http://schemas.microsoft.com/office/powerpoint/2010/main" val="6598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blog.mastermaps.com</a:t>
            </a:r>
            <a:r>
              <a:rPr kumimoji="1" lang="en-US" altLang="ja-JP" dirty="0" smtClean="0"/>
              <a:t>/2008/04/making-proportional-symbols-in-</a:t>
            </a:r>
            <a:r>
              <a:rPr kumimoji="1" lang="en-US" altLang="ja-JP" dirty="0" err="1" smtClean="0"/>
              <a:t>kml.html</a:t>
            </a:r>
            <a:endParaRPr kumimoji="1" lang="en-US" altLang="ja-JP" dirty="0" smtClean="0"/>
          </a:p>
          <a:p>
            <a:r>
              <a:rPr kumimoji="1" lang="en-US" altLang="ja-JP" dirty="0" smtClean="0"/>
              <a:t>https://</a:t>
            </a:r>
            <a:r>
              <a:rPr kumimoji="1" lang="en-US" altLang="ja-JP" dirty="0" err="1" smtClean="0"/>
              <a:t>www.google.co.jp</a:t>
            </a:r>
            <a:r>
              <a:rPr kumimoji="1" lang="en-US" altLang="ja-JP" dirty="0" smtClean="0"/>
              <a:t>/</a:t>
            </a:r>
            <a:r>
              <a:rPr kumimoji="1" lang="en-US" altLang="ja-JP" dirty="0" err="1" smtClean="0"/>
              <a:t>search?q</a:t>
            </a:r>
            <a:r>
              <a:rPr kumimoji="1" lang="en-US" altLang="ja-JP" dirty="0" smtClean="0"/>
              <a:t>=</a:t>
            </a:r>
            <a:r>
              <a:rPr kumimoji="1" lang="en-US" altLang="ja-JP" dirty="0" err="1" smtClean="0"/>
              <a:t>Located+Proportional+Symbols&amp;tbm</a:t>
            </a:r>
            <a:r>
              <a:rPr kumimoji="1" lang="en-US" altLang="ja-JP" dirty="0" smtClean="0"/>
              <a:t>=</a:t>
            </a:r>
            <a:r>
              <a:rPr kumimoji="1" lang="en-US" altLang="ja-JP" dirty="0" err="1" smtClean="0"/>
              <a:t>isch&amp;imgil</a:t>
            </a:r>
            <a:r>
              <a:rPr kumimoji="1" lang="en-US" altLang="ja-JP" dirty="0" smtClean="0"/>
              <a:t>=ak4OBChKp23qbM%253A%253B9i0XouCDQu5C4M%253Bhttps%25253A%25252F%25252Fmappingignorance.org%25252F2013%25252F12%25252F16%25252Fthe-complexity-of-drawing-good-proportional-symbol-maps%25252F&amp;source=</a:t>
            </a:r>
            <a:r>
              <a:rPr kumimoji="1" lang="en-US" altLang="ja-JP" dirty="0" err="1" smtClean="0"/>
              <a:t>iu&amp;pf</a:t>
            </a:r>
            <a:r>
              <a:rPr kumimoji="1" lang="en-US" altLang="ja-JP" dirty="0" smtClean="0"/>
              <a:t>=</a:t>
            </a:r>
            <a:r>
              <a:rPr kumimoji="1" lang="en-US" altLang="ja-JP" dirty="0" err="1" smtClean="0"/>
              <a:t>m&amp;fir</a:t>
            </a:r>
            <a:r>
              <a:rPr kumimoji="1" lang="en-US" altLang="ja-JP" dirty="0" smtClean="0"/>
              <a:t>=ak4OBChKp23qbM%253A%252C9i0XouCDQu5C4M%252C_&amp;usg=__pWwRTyXJXznHFSEsu93j121JubY%3D&amp;biw=1078&amp;bih=544&amp;ved=0ahUKEwjMmNS457XUAhXEGpQKHTDlA2gQyjcINg&amp;ei=hzk9WYy5I8S10ASwyo_ABg#imgrc=5pVeLgdsO4eFUM:</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15</a:t>
            </a:fld>
            <a:endParaRPr kumimoji="1" lang="ja-JP" altLang="en-US"/>
          </a:p>
        </p:txBody>
      </p:sp>
    </p:spTree>
    <p:extLst>
      <p:ext uri="{BB962C8B-B14F-4D97-AF65-F5344CB8AC3E}">
        <p14:creationId xmlns:p14="http://schemas.microsoft.com/office/powerpoint/2010/main" val="1220445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slideplayer.com</a:t>
            </a:r>
            <a:r>
              <a:rPr kumimoji="1" lang="en-US" altLang="ja-JP" dirty="0" smtClean="0"/>
              <a:t>/slide/9409906/28/images/12/</a:t>
            </a:r>
            <a:r>
              <a:rPr kumimoji="1" lang="en-US" altLang="ja-JP" dirty="0" err="1" smtClean="0"/>
              <a:t>Graduated+Circle+Map.jpg</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16</a:t>
            </a:fld>
            <a:endParaRPr kumimoji="1" lang="ja-JP" altLang="en-US"/>
          </a:p>
        </p:txBody>
      </p:sp>
    </p:spTree>
    <p:extLst>
      <p:ext uri="{BB962C8B-B14F-4D97-AF65-F5344CB8AC3E}">
        <p14:creationId xmlns:p14="http://schemas.microsoft.com/office/powerpoint/2010/main" val="128100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www.e-education.psu.edu</a:t>
            </a:r>
            <a:r>
              <a:rPr kumimoji="1" lang="en-US" altLang="ja-JP" dirty="0" smtClean="0"/>
              <a:t>/geog486/node/1869</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17</a:t>
            </a:fld>
            <a:endParaRPr kumimoji="1" lang="ja-JP" altLang="en-US"/>
          </a:p>
        </p:txBody>
      </p:sp>
    </p:spTree>
    <p:extLst>
      <p:ext uri="{BB962C8B-B14F-4D97-AF65-F5344CB8AC3E}">
        <p14:creationId xmlns:p14="http://schemas.microsoft.com/office/powerpoint/2010/main" val="20976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slideplayer.com</a:t>
            </a:r>
            <a:r>
              <a:rPr kumimoji="1" lang="en-US" altLang="ja-JP" dirty="0" smtClean="0"/>
              <a:t>/slide/9409906/28/images/2/</a:t>
            </a:r>
            <a:r>
              <a:rPr kumimoji="1" lang="en-US" altLang="ja-JP" dirty="0" err="1" smtClean="0"/>
              <a:t>Choropleth+Map.jpg</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3</a:t>
            </a:fld>
            <a:endParaRPr kumimoji="1" lang="ja-JP" altLang="en-US"/>
          </a:p>
        </p:txBody>
      </p:sp>
    </p:spTree>
    <p:extLst>
      <p:ext uri="{BB962C8B-B14F-4D97-AF65-F5344CB8AC3E}">
        <p14:creationId xmlns:p14="http://schemas.microsoft.com/office/powerpoint/2010/main" val="195149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www.census.gov</a:t>
            </a:r>
            <a:r>
              <a:rPr kumimoji="1" lang="en-US" altLang="ja-JP" dirty="0" smtClean="0"/>
              <a:t>/geo/maps-data/maps/race-hisp1990.html</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4</a:t>
            </a:fld>
            <a:endParaRPr kumimoji="1" lang="ja-JP" altLang="en-US"/>
          </a:p>
        </p:txBody>
      </p:sp>
    </p:spTree>
    <p:extLst>
      <p:ext uri="{BB962C8B-B14F-4D97-AF65-F5344CB8AC3E}">
        <p14:creationId xmlns:p14="http://schemas.microsoft.com/office/powerpoint/2010/main" val="52202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en.wikipedia.org</a:t>
            </a:r>
            <a:r>
              <a:rPr kumimoji="1" lang="en-US" altLang="ja-JP" dirty="0" smtClean="0"/>
              <a:t>/wiki/</a:t>
            </a:r>
            <a:r>
              <a:rPr kumimoji="1" lang="en-US" altLang="ja-JP" dirty="0" err="1" smtClean="0"/>
              <a:t>Choropleth_map</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5</a:t>
            </a:fld>
            <a:endParaRPr kumimoji="1" lang="ja-JP" altLang="en-US"/>
          </a:p>
        </p:txBody>
      </p:sp>
    </p:spTree>
    <p:extLst>
      <p:ext uri="{BB962C8B-B14F-4D97-AF65-F5344CB8AC3E}">
        <p14:creationId xmlns:p14="http://schemas.microsoft.com/office/powerpoint/2010/main" val="85109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slideplayer.com</a:t>
            </a:r>
            <a:r>
              <a:rPr kumimoji="1" lang="en-US" altLang="ja-JP" dirty="0" smtClean="0"/>
              <a:t>/slide/9409906/28/images/7/</a:t>
            </a:r>
            <a:r>
              <a:rPr kumimoji="1" lang="en-US" altLang="ja-JP" dirty="0" err="1" smtClean="0"/>
              <a:t>Dot+Maps.jpg</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6</a:t>
            </a:fld>
            <a:endParaRPr kumimoji="1" lang="ja-JP" altLang="en-US"/>
          </a:p>
        </p:txBody>
      </p:sp>
    </p:spTree>
    <p:extLst>
      <p:ext uri="{BB962C8B-B14F-4D97-AF65-F5344CB8AC3E}">
        <p14:creationId xmlns:p14="http://schemas.microsoft.com/office/powerpoint/2010/main" val="103662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sites.google.com</a:t>
            </a:r>
            <a:r>
              <a:rPr kumimoji="1" lang="en-US" altLang="ja-JP" dirty="0" smtClean="0"/>
              <a:t>/site/</a:t>
            </a:r>
            <a:r>
              <a:rPr kumimoji="1" lang="en-US" altLang="ja-JP" dirty="0" err="1" smtClean="0"/>
              <a:t>piggraphy</a:t>
            </a:r>
            <a:r>
              <a:rPr kumimoji="1" lang="en-US" altLang="ja-JP" dirty="0" smtClean="0"/>
              <a:t>/home/cartographic-d/dot-maps</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7</a:t>
            </a:fld>
            <a:endParaRPr kumimoji="1" lang="ja-JP" altLang="en-US"/>
          </a:p>
        </p:txBody>
      </p:sp>
    </p:spTree>
    <p:extLst>
      <p:ext uri="{BB962C8B-B14F-4D97-AF65-F5344CB8AC3E}">
        <p14:creationId xmlns:p14="http://schemas.microsoft.com/office/powerpoint/2010/main" val="42803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sites.google.com</a:t>
            </a:r>
            <a:r>
              <a:rPr kumimoji="1" lang="en-US" altLang="ja-JP" dirty="0" smtClean="0"/>
              <a:t>/site/</a:t>
            </a:r>
            <a:r>
              <a:rPr kumimoji="1" lang="en-US" altLang="ja-JP" dirty="0" err="1" smtClean="0"/>
              <a:t>piggraphy</a:t>
            </a:r>
            <a:r>
              <a:rPr kumimoji="1" lang="en-US" altLang="ja-JP" dirty="0" smtClean="0"/>
              <a:t>/home/cartographic-d/</a:t>
            </a:r>
            <a:r>
              <a:rPr kumimoji="1" lang="en-US" altLang="ja-JP" dirty="0" err="1" smtClean="0"/>
              <a:t>isoline</a:t>
            </a:r>
            <a:r>
              <a:rPr kumimoji="1" lang="en-US" altLang="ja-JP" dirty="0" smtClean="0"/>
              <a:t>-maps</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8</a:t>
            </a:fld>
            <a:endParaRPr kumimoji="1" lang="ja-JP" altLang="en-US"/>
          </a:p>
        </p:txBody>
      </p:sp>
    </p:spTree>
    <p:extLst>
      <p:ext uri="{BB962C8B-B14F-4D97-AF65-F5344CB8AC3E}">
        <p14:creationId xmlns:p14="http://schemas.microsoft.com/office/powerpoint/2010/main" val="70105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slideplayer.com</a:t>
            </a:r>
            <a:r>
              <a:rPr kumimoji="1" lang="en-US" altLang="ja-JP" dirty="0" smtClean="0"/>
              <a:t>/slide/9409906/28/images/23/</a:t>
            </a:r>
            <a:r>
              <a:rPr kumimoji="1" lang="en-US" altLang="ja-JP" dirty="0" err="1" smtClean="0"/>
              <a:t>Cartogram+Total+population.jpg</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9</a:t>
            </a:fld>
            <a:endParaRPr kumimoji="1" lang="ja-JP" altLang="en-US"/>
          </a:p>
        </p:txBody>
      </p:sp>
    </p:spTree>
    <p:extLst>
      <p:ext uri="{BB962C8B-B14F-4D97-AF65-F5344CB8AC3E}">
        <p14:creationId xmlns:p14="http://schemas.microsoft.com/office/powerpoint/2010/main" val="58260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sites.google.com</a:t>
            </a:r>
            <a:r>
              <a:rPr kumimoji="1" lang="en-US" altLang="ja-JP" dirty="0" smtClean="0"/>
              <a:t>/site/</a:t>
            </a:r>
            <a:r>
              <a:rPr kumimoji="1" lang="en-US" altLang="ja-JP" dirty="0" err="1" smtClean="0"/>
              <a:t>piggraphy</a:t>
            </a:r>
            <a:r>
              <a:rPr kumimoji="1" lang="en-US" altLang="ja-JP" dirty="0" smtClean="0"/>
              <a:t>/home/cartographic-d/flow-lines</a:t>
            </a:r>
            <a:endParaRPr kumimoji="1" lang="ja-JP" altLang="en-US" dirty="0"/>
          </a:p>
        </p:txBody>
      </p:sp>
      <p:sp>
        <p:nvSpPr>
          <p:cNvPr id="4" name="スライド番号プレースホルダー 3"/>
          <p:cNvSpPr>
            <a:spLocks noGrp="1"/>
          </p:cNvSpPr>
          <p:nvPr>
            <p:ph type="sldNum" sz="quarter" idx="10"/>
          </p:nvPr>
        </p:nvSpPr>
        <p:spPr/>
        <p:txBody>
          <a:bodyPr/>
          <a:lstStyle/>
          <a:p>
            <a:fld id="{D9EFEDCF-C828-9B42-A57D-90FE69471645}" type="slidenum">
              <a:rPr kumimoji="1" lang="ja-JP" altLang="en-US" smtClean="0"/>
              <a:t>10</a:t>
            </a:fld>
            <a:endParaRPr kumimoji="1" lang="ja-JP" altLang="en-US"/>
          </a:p>
        </p:txBody>
      </p:sp>
    </p:spTree>
    <p:extLst>
      <p:ext uri="{BB962C8B-B14F-4D97-AF65-F5344CB8AC3E}">
        <p14:creationId xmlns:p14="http://schemas.microsoft.com/office/powerpoint/2010/main" val="9496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7" name="Date Placeholder 6"/>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4532976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01932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37101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ja-JP" altLang="en-US" smtClean="0"/>
              <a:t>マスター タイトルの書式設定</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7185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86494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列">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ja-JP" altLang="en-US" smtClean="0"/>
              <a:t>マスター タイトルの書式設定</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smtClean="0"/>
              <a:t>マスター テキストの書式設定</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smtClean="0"/>
              <a:t>マスター テキストの書式設定</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736445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ja-JP" altLang="en-US" smtClean="0"/>
              <a:t>マスター タイトルの書式設定</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3" name="Date Placeholder 2"/>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49690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761680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40795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44873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ja-JP" altLang="en-US" smtClean="0"/>
              <a:t>マスター タイトルの書式設定</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76807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54800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20000" y="2505075"/>
            <a:ext cx="5025216"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ja-JP" altLang="en-US" smtClean="0"/>
              <a:t>マスター テキストの書式設定</a:t>
            </a:r>
          </a:p>
        </p:txBody>
      </p:sp>
      <p:sp>
        <p:nvSpPr>
          <p:cNvPr id="6" name="Content Placeholder 5"/>
          <p:cNvSpPr>
            <a:spLocks noGrp="1"/>
          </p:cNvSpPr>
          <p:nvPr>
            <p:ph sz="quarter" idx="4"/>
          </p:nvPr>
        </p:nvSpPr>
        <p:spPr>
          <a:xfrm>
            <a:off x="6319840" y="2505075"/>
            <a:ext cx="503554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89576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213685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69937550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20190574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C8D897-AF0D-5C47-81E5-B6E8275E5C61}" type="datetimeFigureOut">
              <a:rPr kumimoji="1" lang="ja-JP" altLang="en-US" smtClean="0"/>
              <a:t>2017/6/11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1909758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FC8D897-AF0D-5C47-81E5-B6E8275E5C61}" type="datetimeFigureOut">
              <a:rPr kumimoji="1" lang="ja-JP" altLang="en-US" smtClean="0"/>
              <a:t>2017/6/11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3D54551-5EDD-364C-87D9-295982831C3B}" type="slidenum">
              <a:rPr kumimoji="1" lang="ja-JP" altLang="en-US" smtClean="0"/>
              <a:t>‹#›</a:t>
            </a:fld>
            <a:endParaRPr kumimoji="1" lang="ja-JP" altLang="en-US"/>
          </a:p>
        </p:txBody>
      </p:sp>
    </p:spTree>
    <p:extLst>
      <p:ext uri="{BB962C8B-B14F-4D97-AF65-F5344CB8AC3E}">
        <p14:creationId xmlns:p14="http://schemas.microsoft.com/office/powerpoint/2010/main" val="68246346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914400" rtl="0" eaLnBrk="1" latinLnBrk="0" hangingPunct="1">
        <a:lnSpc>
          <a:spcPct val="90000"/>
        </a:lnSpc>
        <a:spcBef>
          <a:spcPct val="0"/>
        </a:spcBef>
        <a:buNone/>
        <a:defRPr kumimoji="1"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thematicmapping.googlepages.com/population_2005_icons.kmz" TargetMode="External"/><Relationship Id="rId5" Type="http://schemas.openxmlformats.org/officeDocument/2006/relationships/hyperlink" Target="http://data.un.org/" TargetMode="External"/><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hyperlink" Target="https://www.e-education.psu.edu/geog486/print/book/export/html/1869"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Boston"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主題図</a:t>
            </a:r>
            <a:endParaRPr kumimoji="1" lang="ja-JP" altLang="en-US" dirty="0"/>
          </a:p>
        </p:txBody>
      </p:sp>
      <p:sp>
        <p:nvSpPr>
          <p:cNvPr id="3" name="サブタイトル 2"/>
          <p:cNvSpPr>
            <a:spLocks noGrp="1"/>
          </p:cNvSpPr>
          <p:nvPr>
            <p:ph type="subTitle" idx="1"/>
          </p:nvPr>
        </p:nvSpPr>
        <p:spPr/>
        <p:txBody>
          <a:bodyPr/>
          <a:lstStyle/>
          <a:p>
            <a:r>
              <a:rPr lang="en-US" altLang="ja-JP" dirty="0" smtClean="0"/>
              <a:t>Thematic maps</a:t>
            </a:r>
            <a:endParaRPr kumimoji="1" lang="ja-JP" altLang="en-US" dirty="0"/>
          </a:p>
        </p:txBody>
      </p:sp>
    </p:spTree>
    <p:extLst>
      <p:ext uri="{BB962C8B-B14F-4D97-AF65-F5344CB8AC3E}">
        <p14:creationId xmlns:p14="http://schemas.microsoft.com/office/powerpoint/2010/main" val="74609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flow lines</a:t>
            </a:r>
            <a:r>
              <a:rPr kumimoji="1" lang="ja-JP" altLang="en-US" dirty="0" smtClean="0"/>
              <a:t>　流線図</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654" y="2036640"/>
            <a:ext cx="5221605" cy="4351338"/>
          </a:xfrm>
        </p:spPr>
      </p:pic>
      <p:sp>
        <p:nvSpPr>
          <p:cNvPr id="5" name="テキスト ボックス 4"/>
          <p:cNvSpPr txBox="1"/>
          <p:nvPr/>
        </p:nvSpPr>
        <p:spPr>
          <a:xfrm>
            <a:off x="6096000" y="2356336"/>
            <a:ext cx="5257800" cy="3539430"/>
          </a:xfrm>
          <a:prstGeom prst="rect">
            <a:avLst/>
          </a:prstGeom>
          <a:noFill/>
        </p:spPr>
        <p:txBody>
          <a:bodyPr wrap="square" rtlCol="0">
            <a:spAutoFit/>
          </a:bodyPr>
          <a:lstStyle/>
          <a:p>
            <a:r>
              <a:rPr lang="en-US" altLang="ja-JP" sz="2800" dirty="0"/>
              <a:t>Flow maps can indicate things like</a:t>
            </a:r>
            <a:r>
              <a:rPr lang="en-US" altLang="ja-JP" sz="2800" dirty="0" smtClean="0"/>
              <a:t>:</a:t>
            </a:r>
          </a:p>
          <a:p>
            <a:r>
              <a:rPr lang="en-US" altLang="ja-JP" sz="2800" dirty="0" smtClean="0"/>
              <a:t>1.</a:t>
            </a:r>
            <a:r>
              <a:rPr lang="ja-JP" altLang="en-US" sz="2800" dirty="0"/>
              <a:t>　</a:t>
            </a:r>
            <a:r>
              <a:rPr lang="en-US" altLang="ja-JP" sz="2800" dirty="0" smtClean="0"/>
              <a:t>What </a:t>
            </a:r>
            <a:r>
              <a:rPr lang="en-US" altLang="ja-JP" sz="2800" dirty="0"/>
              <a:t>it is that flows, moves, migrates, etc</a:t>
            </a:r>
            <a:r>
              <a:rPr lang="en-US" altLang="ja-JP" sz="2800" dirty="0" smtClean="0"/>
              <a:t>.</a:t>
            </a:r>
          </a:p>
          <a:p>
            <a:r>
              <a:rPr lang="en-US" altLang="ja-JP" sz="2800" dirty="0" smtClean="0"/>
              <a:t>2. </a:t>
            </a:r>
            <a:r>
              <a:rPr lang="ja-JP" altLang="en-US" sz="2800" dirty="0"/>
              <a:t>　</a:t>
            </a:r>
            <a:r>
              <a:rPr lang="en-US" altLang="ja-JP" sz="2800" dirty="0" smtClean="0"/>
              <a:t> </a:t>
            </a:r>
            <a:r>
              <a:rPr lang="en-US" altLang="ja-JP" sz="2800" dirty="0"/>
              <a:t>What direction the flow is moving and/or what the source and destination are</a:t>
            </a:r>
            <a:r>
              <a:rPr lang="en-US" altLang="ja-JP" sz="2800" dirty="0" smtClean="0"/>
              <a:t>.</a:t>
            </a:r>
          </a:p>
          <a:p>
            <a:r>
              <a:rPr lang="en-US" altLang="ja-JP" sz="2800" dirty="0" smtClean="0"/>
              <a:t>3. </a:t>
            </a:r>
            <a:r>
              <a:rPr lang="ja-JP" altLang="en-US" sz="2800" dirty="0"/>
              <a:t>　</a:t>
            </a:r>
            <a:r>
              <a:rPr lang="en-US" altLang="ja-JP" sz="2800" dirty="0" smtClean="0"/>
              <a:t>How </a:t>
            </a:r>
            <a:r>
              <a:rPr lang="en-US" altLang="ja-JP" sz="2800" dirty="0"/>
              <a:t>much is flowing, being transferred, transported, etc.</a:t>
            </a:r>
            <a:endParaRPr kumimoji="1" lang="ja-JP" altLang="en-US" sz="2800" dirty="0"/>
          </a:p>
        </p:txBody>
      </p:sp>
    </p:spTree>
    <p:extLst>
      <p:ext uri="{BB962C8B-B14F-4D97-AF65-F5344CB8AC3E}">
        <p14:creationId xmlns:p14="http://schemas.microsoft.com/office/powerpoint/2010/main" val="322499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Disire</a:t>
            </a:r>
            <a:r>
              <a:rPr kumimoji="1" lang="en-US" altLang="ja-JP" dirty="0" smtClean="0"/>
              <a:t> lines </a:t>
            </a:r>
            <a:r>
              <a:rPr kumimoji="1" lang="ja-JP" altLang="en-US" dirty="0" smtClean="0"/>
              <a:t>スパイダーダイアグラム</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9237" y="1994694"/>
            <a:ext cx="6896100" cy="4013200"/>
          </a:xfrm>
        </p:spPr>
      </p:pic>
    </p:spTree>
    <p:extLst>
      <p:ext uri="{BB962C8B-B14F-4D97-AF65-F5344CB8AC3E}">
        <p14:creationId xmlns:p14="http://schemas.microsoft.com/office/powerpoint/2010/main" val="81829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26"/>
            <a:ext cx="7033846" cy="1252659"/>
          </a:xfrm>
        </p:spPr>
        <p:txBody>
          <a:bodyPr>
            <a:normAutofit/>
          </a:bodyPr>
          <a:lstStyle/>
          <a:p>
            <a:r>
              <a:rPr kumimoji="1" lang="en-US" altLang="ja-JP" sz="4000" dirty="0" smtClean="0"/>
              <a:t>Desire line </a:t>
            </a:r>
            <a:br>
              <a:rPr kumimoji="1" lang="en-US" altLang="ja-JP" sz="4000" dirty="0" smtClean="0"/>
            </a:br>
            <a:r>
              <a:rPr kumimoji="1" lang="ja-JP" altLang="en-US" sz="4000" dirty="0" smtClean="0"/>
              <a:t>スパイダーダイアグラム</a:t>
            </a:r>
            <a:endParaRPr kumimoji="1" lang="ja-JP" alt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36640"/>
            <a:ext cx="7614841" cy="4351338"/>
          </a:xfrm>
        </p:spPr>
      </p:pic>
      <p:sp>
        <p:nvSpPr>
          <p:cNvPr id="5" name="テキスト ボックス 4"/>
          <p:cNvSpPr txBox="1"/>
          <p:nvPr/>
        </p:nvSpPr>
        <p:spPr>
          <a:xfrm>
            <a:off x="7789984" y="0"/>
            <a:ext cx="4402015" cy="6124754"/>
          </a:xfrm>
          <a:prstGeom prst="rect">
            <a:avLst/>
          </a:prstGeom>
          <a:noFill/>
        </p:spPr>
        <p:txBody>
          <a:bodyPr wrap="square" rtlCol="0">
            <a:spAutoFit/>
          </a:bodyPr>
          <a:lstStyle/>
          <a:p>
            <a:r>
              <a:rPr lang="en-US" altLang="ja-JP" sz="2800" dirty="0" smtClean="0"/>
              <a:t>Desire lines = a straight line on a map representing the movement of people and goods from region to region. Also shows strength of desire to move with lines of proportional thickness. They are very similar to flow lines except they group movement, showing movement only directly from A to B whilst flow lines follow the exact path of movement. </a:t>
            </a:r>
            <a:endParaRPr kumimoji="1" lang="ja-JP" altLang="en-US" sz="2800" dirty="0"/>
          </a:p>
        </p:txBody>
      </p:sp>
    </p:spTree>
    <p:extLst>
      <p:ext uri="{BB962C8B-B14F-4D97-AF65-F5344CB8AC3E}">
        <p14:creationId xmlns:p14="http://schemas.microsoft.com/office/powerpoint/2010/main" val="97525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Trip lines</a:t>
            </a:r>
            <a:endParaRPr kumimoji="1" lang="ja-JP" altLang="en-US" dirty="0"/>
          </a:p>
        </p:txBody>
      </p:sp>
      <p:pic>
        <p:nvPicPr>
          <p:cNvPr id="5" name="コンテンツ プレースホルダー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965" y="3585841"/>
            <a:ext cx="5067300" cy="3009900"/>
          </a:xfrm>
        </p:spPr>
      </p:pic>
      <p:sp>
        <p:nvSpPr>
          <p:cNvPr id="4" name="テキスト ボックス 3"/>
          <p:cNvSpPr txBox="1"/>
          <p:nvPr/>
        </p:nvSpPr>
        <p:spPr>
          <a:xfrm>
            <a:off x="5758773" y="3585841"/>
            <a:ext cx="5778231" cy="2308324"/>
          </a:xfrm>
          <a:prstGeom prst="rect">
            <a:avLst/>
          </a:prstGeom>
          <a:noFill/>
        </p:spPr>
        <p:txBody>
          <a:bodyPr wrap="square" rtlCol="0">
            <a:spAutoFit/>
          </a:bodyPr>
          <a:lstStyle/>
          <a:p>
            <a:r>
              <a:rPr lang="en-US" altLang="ja-JP" sz="3600" dirty="0"/>
              <a:t>simplest map for showing movement, shows journeys from a starting point to a central point</a:t>
            </a:r>
            <a:endParaRPr kumimoji="1" lang="ja-JP" altLang="en-US" sz="3600" dirty="0"/>
          </a:p>
        </p:txBody>
      </p:sp>
    </p:spTree>
    <p:extLst>
      <p:ext uri="{BB962C8B-B14F-4D97-AF65-F5344CB8AC3E}">
        <p14:creationId xmlns:p14="http://schemas.microsoft.com/office/powerpoint/2010/main" val="192755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0"/>
            <a:ext cx="12192001" cy="1325563"/>
          </a:xfrm>
        </p:spPr>
        <p:txBody>
          <a:bodyPr>
            <a:normAutofit/>
          </a:bodyPr>
          <a:lstStyle/>
          <a:p>
            <a:r>
              <a:rPr lang="ja-JP" altLang="en-US" sz="4000" dirty="0" smtClean="0"/>
              <a:t>これは？　</a:t>
            </a:r>
            <a:r>
              <a:rPr lang="en-US" altLang="ja-JP" sz="4000" dirty="0" smtClean="0"/>
              <a:t>Median </a:t>
            </a:r>
            <a:r>
              <a:rPr lang="en-US" altLang="ja-JP" sz="4000" dirty="0"/>
              <a:t>Center of Population for the </a:t>
            </a:r>
            <a:r>
              <a:rPr lang="en-US" altLang="ja-JP" sz="4000" dirty="0" smtClean="0"/>
              <a:t>United States</a:t>
            </a:r>
            <a:r>
              <a:rPr lang="en-US" altLang="ja-JP" sz="4000" dirty="0"/>
              <a:t>: 1880 to 2010</a:t>
            </a:r>
            <a:endParaRPr kumimoji="1" lang="ja-JP" alt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3402" y="662781"/>
            <a:ext cx="8570992" cy="6623040"/>
          </a:xfrm>
        </p:spPr>
      </p:pic>
    </p:spTree>
    <p:extLst>
      <p:ext uri="{BB962C8B-B14F-4D97-AF65-F5344CB8AC3E}">
        <p14:creationId xmlns:p14="http://schemas.microsoft.com/office/powerpoint/2010/main" val="876800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Proportional symbol map</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802" y="1690688"/>
            <a:ext cx="5080000" cy="3175000"/>
          </a:xfrm>
        </p:spPr>
      </p:pic>
      <p:sp>
        <p:nvSpPr>
          <p:cNvPr id="5" name="テキスト ボックス 4"/>
          <p:cNvSpPr txBox="1"/>
          <p:nvPr/>
        </p:nvSpPr>
        <p:spPr>
          <a:xfrm>
            <a:off x="469866" y="5093502"/>
            <a:ext cx="4855723" cy="1384995"/>
          </a:xfrm>
          <a:prstGeom prst="rect">
            <a:avLst/>
          </a:prstGeom>
          <a:noFill/>
        </p:spPr>
        <p:txBody>
          <a:bodyPr wrap="square" rtlCol="0">
            <a:spAutoFit/>
          </a:bodyPr>
          <a:lstStyle/>
          <a:p>
            <a:r>
              <a:rPr lang="en-US" altLang="ja-JP" sz="2800" dirty="0" smtClean="0">
                <a:hlinkClick r:id="rId4"/>
              </a:rPr>
              <a:t>This map</a:t>
            </a:r>
            <a:r>
              <a:rPr lang="en-US" altLang="ja-JP" sz="2800" dirty="0" smtClean="0"/>
              <a:t> shows the population in each country of the world in 2005 (source: </a:t>
            </a:r>
            <a:r>
              <a:rPr lang="en-US" altLang="ja-JP" sz="2800" dirty="0" smtClean="0">
                <a:hlinkClick r:id="rId5"/>
              </a:rPr>
              <a:t>UNdata</a:t>
            </a:r>
            <a:r>
              <a:rPr lang="en-US" altLang="ja-JP" sz="2800" dirty="0" smtClean="0"/>
              <a:t>)</a:t>
            </a:r>
            <a:endParaRPr kumimoji="1" lang="ja-JP" altLang="en-US" sz="2800" dirty="0"/>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385" y="1690688"/>
            <a:ext cx="6322615" cy="4756826"/>
          </a:xfrm>
          <a:prstGeom prst="rect">
            <a:avLst/>
          </a:prstGeom>
        </p:spPr>
      </p:pic>
    </p:spTree>
    <p:extLst>
      <p:ext uri="{BB962C8B-B14F-4D97-AF65-F5344CB8AC3E}">
        <p14:creationId xmlns:p14="http://schemas.microsoft.com/office/powerpoint/2010/main" val="91402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4000" dirty="0" smtClean="0"/>
              <a:t>Graduated circle maps </a:t>
            </a:r>
            <a:r>
              <a:rPr kumimoji="1" lang="ja-JP" altLang="en-US" sz="4000" dirty="0" smtClean="0"/>
              <a:t>図形表現図</a:t>
            </a:r>
            <a:endParaRPr kumimoji="1" lang="ja-JP" alt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217" y="1961812"/>
            <a:ext cx="5801783" cy="4351338"/>
          </a:xfrm>
        </p:spPr>
      </p:pic>
    </p:spTree>
    <p:extLst>
      <p:ext uri="{BB962C8B-B14F-4D97-AF65-F5344CB8AC3E}">
        <p14:creationId xmlns:p14="http://schemas.microsoft.com/office/powerpoint/2010/main" val="1688185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1353800" cy="1325563"/>
          </a:xfrm>
        </p:spPr>
        <p:txBody>
          <a:bodyPr>
            <a:normAutofit fontScale="90000"/>
          </a:bodyPr>
          <a:lstStyle/>
          <a:p>
            <a:r>
              <a:rPr lang="en-US" altLang="ja-JP"/>
              <a:t>Graduated and Proportional Symbol Maps</a:t>
            </a:r>
            <a:br>
              <a:rPr lang="en-US" altLang="ja-JP"/>
            </a:b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Graduated </a:t>
            </a:r>
            <a:r>
              <a:rPr lang="en-US" altLang="ja-JP" dirty="0"/>
              <a:t>and proportional symbol maps are a class of maps that use the visual variable of size to represent differences in the magnitude of a discrete, abruptly changing phenomenon, e.g. counts of people. Like choropleth maps, you can create classed or unclassed versions of these maps. The classed ones are known as range-graded or graduated symbols, and the unclassed are called proportional symbols, where the area of the symbols are proportional to the values of the attribute being mapped.</a:t>
            </a:r>
          </a:p>
          <a:p>
            <a:endParaRPr kumimoji="1" lang="ja-JP" altLang="en-US" dirty="0"/>
          </a:p>
        </p:txBody>
      </p:sp>
      <p:pic>
        <p:nvPicPr>
          <p:cNvPr id="1026" name="Picture 2" descr="rint">
            <a:hlinkClick r:id="rId3" tooltip="Display a printer-friendly version of this pa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34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1501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1355" y="365125"/>
            <a:ext cx="6031522" cy="5666398"/>
          </a:xfrm>
        </p:spPr>
        <p:txBody>
          <a:bodyPr>
            <a:normAutofit/>
          </a:bodyPr>
          <a:lstStyle/>
          <a:p>
            <a:r>
              <a:rPr lang="ja-JP" altLang="en-US" sz="4000" dirty="0" smtClean="0"/>
              <a:t>素朴な分布図</a:t>
            </a:r>
            <a:r>
              <a:rPr lang="en-US" altLang="ja-JP" sz="4000" dirty="0" smtClean="0"/>
              <a:t/>
            </a:r>
            <a:br>
              <a:rPr lang="en-US" altLang="ja-JP" sz="4000" dirty="0" smtClean="0"/>
            </a:br>
            <a:r>
              <a:rPr lang="en-US" altLang="ja-JP" sz="4000" dirty="0" smtClean="0"/>
              <a:t>Mississippi </a:t>
            </a:r>
            <a:r>
              <a:rPr lang="en-US" altLang="ja-JP" sz="4000" dirty="0"/>
              <a:t>River: </a:t>
            </a:r>
            <a:r>
              <a:rPr lang="en-US" altLang="ja-JP" sz="4000" dirty="0" smtClean="0"/>
              <a:t/>
            </a:r>
            <a:br>
              <a:rPr lang="en-US" altLang="ja-JP" sz="4000" dirty="0" smtClean="0"/>
            </a:br>
            <a:r>
              <a:rPr lang="en-US" altLang="ja-JP" sz="4000" dirty="0" smtClean="0"/>
              <a:t>Significant  flood outlook</a:t>
            </a:r>
            <a:r>
              <a:rPr lang="en-US" altLang="ja-JP" sz="4000" dirty="0"/>
              <a:t/>
            </a:r>
            <a:br>
              <a:rPr lang="en-US" altLang="ja-JP" sz="4000" dirty="0"/>
            </a:br>
            <a:r>
              <a:rPr lang="en-US" altLang="ja-JP" sz="4000" dirty="0" smtClean="0"/>
              <a:t>areas where significant flooding </a:t>
            </a:r>
            <a:r>
              <a:rPr lang="en-US" altLang="ja-JP" sz="4000" dirty="0"/>
              <a:t>is </a:t>
            </a:r>
            <a:r>
              <a:rPr lang="en-US" altLang="ja-JP" sz="4000" dirty="0" err="1" smtClean="0"/>
              <a:t>occuriring</a:t>
            </a:r>
            <a:r>
              <a:rPr lang="en-US" altLang="ja-JP" sz="4000" dirty="0" smtClean="0"/>
              <a:t> or imminent, May 22-27, 2011.</a:t>
            </a:r>
            <a:r>
              <a:rPr lang="en-US" altLang="ja-JP" sz="4000" dirty="0"/>
              <a:t/>
            </a:r>
            <a:br>
              <a:rPr lang="en-US" altLang="ja-JP" sz="4000" dirty="0"/>
            </a:br>
            <a:endParaRPr kumimoji="1" lang="ja-JP" alt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95292" y="-554127"/>
            <a:ext cx="5896708" cy="7504902"/>
          </a:xfrm>
        </p:spPr>
      </p:pic>
    </p:spTree>
    <p:extLst>
      <p:ext uri="{BB962C8B-B14F-4D97-AF65-F5344CB8AC3E}">
        <p14:creationId xmlns:p14="http://schemas.microsoft.com/office/powerpoint/2010/main" val="641584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777875"/>
          </a:xfrm>
        </p:spPr>
        <p:txBody>
          <a:bodyPr>
            <a:normAutofit fontScale="90000"/>
          </a:bodyPr>
          <a:lstStyle/>
          <a:p>
            <a:r>
              <a:rPr lang="en-US" altLang="ja-JP" b="1" dirty="0"/>
              <a:t>Choropleth </a:t>
            </a:r>
            <a:r>
              <a:rPr lang="en-US" altLang="ja-JP" b="1" dirty="0" smtClean="0"/>
              <a:t>map = </a:t>
            </a:r>
            <a:r>
              <a:rPr lang="ja-JP" altLang="en-US" b="1" dirty="0" smtClean="0"/>
              <a:t>階級区分図</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6396" y="1825625"/>
            <a:ext cx="5801783" cy="4351338"/>
          </a:xfrm>
        </p:spPr>
      </p:pic>
    </p:spTree>
    <p:extLst>
      <p:ext uri="{BB962C8B-B14F-4D97-AF65-F5344CB8AC3E}">
        <p14:creationId xmlns:p14="http://schemas.microsoft.com/office/powerpoint/2010/main" val="1073754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677" y="365126"/>
            <a:ext cx="11676185" cy="918552"/>
          </a:xfrm>
        </p:spPr>
        <p:txBody>
          <a:bodyPr>
            <a:noAutofit/>
          </a:bodyPr>
          <a:lstStyle/>
          <a:p>
            <a:r>
              <a:rPr lang="en-US" altLang="ja-JP" sz="4000" b="1" dirty="0"/>
              <a:t>1990 Race and Hispanic Origin Population Density</a:t>
            </a:r>
            <a:br>
              <a:rPr lang="en-US" altLang="ja-JP" sz="4000" b="1" dirty="0"/>
            </a:br>
            <a:endParaRPr kumimoji="1" lang="ja-JP" altLang="en-US" sz="4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9528" y="1843210"/>
            <a:ext cx="5328564" cy="4150452"/>
          </a:xfr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508" y="1883634"/>
            <a:ext cx="5193323" cy="4110028"/>
          </a:xfrm>
          <a:prstGeom prst="rect">
            <a:avLst/>
          </a:prstGeom>
        </p:spPr>
      </p:pic>
    </p:spTree>
    <p:extLst>
      <p:ext uri="{BB962C8B-B14F-4D97-AF65-F5344CB8AC3E}">
        <p14:creationId xmlns:p14="http://schemas.microsoft.com/office/powerpoint/2010/main" val="601894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093" y="1"/>
            <a:ext cx="11728938" cy="1690688"/>
          </a:xfrm>
        </p:spPr>
        <p:txBody>
          <a:bodyPr>
            <a:noAutofit/>
          </a:bodyPr>
          <a:lstStyle/>
          <a:p>
            <a:r>
              <a:rPr lang="en-US" altLang="ja-JP" sz="3600" dirty="0"/>
              <a:t>Incorrect (population, left) and correct (population density, right) application of a choropleth to data for </a:t>
            </a:r>
            <a:r>
              <a:rPr lang="en-US" altLang="ja-JP" sz="3600" dirty="0">
                <a:hlinkClick r:id="rId3" tooltip="Boston"/>
              </a:rPr>
              <a:t>Boston</a:t>
            </a:r>
            <a:r>
              <a:rPr lang="en-US" altLang="ja-JP" sz="3600" dirty="0"/>
              <a:t>, Massachusetts</a:t>
            </a:r>
            <a:endParaRPr kumimoji="1" lang="ja-JP" altLang="en-US" sz="3600" dirty="0"/>
          </a:p>
        </p:txBody>
      </p:sp>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14188" y="1024641"/>
            <a:ext cx="7777812" cy="5833359"/>
          </a:xfrm>
        </p:spPr>
      </p:pic>
    </p:spTree>
    <p:extLst>
      <p:ext uri="{BB962C8B-B14F-4D97-AF65-F5344CB8AC3E}">
        <p14:creationId xmlns:p14="http://schemas.microsoft.com/office/powerpoint/2010/main" val="742272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48247" y="158261"/>
            <a:ext cx="4079630" cy="3182814"/>
          </a:xfrm>
        </p:spPr>
        <p:txBody>
          <a:bodyPr>
            <a:normAutofit fontScale="90000"/>
          </a:bodyPr>
          <a:lstStyle/>
          <a:p>
            <a:r>
              <a:rPr kumimoji="1" lang="en-US" altLang="ja-JP" sz="4000" dirty="0" smtClean="0"/>
              <a:t>Dot distribution  map:  </a:t>
            </a:r>
            <a:br>
              <a:rPr kumimoji="1" lang="en-US" altLang="ja-JP" sz="4000" dirty="0" smtClean="0"/>
            </a:br>
            <a:r>
              <a:rPr kumimoji="1" lang="en-US" altLang="ja-JP" sz="4000" dirty="0" smtClean="0"/>
              <a:t>Hay  1 acre = 4047 </a:t>
            </a:r>
            <a:r>
              <a:rPr lang="en-US" altLang="ja-JP" sz="4000" dirty="0" smtClean="0"/>
              <a:t>m</a:t>
            </a:r>
            <a:r>
              <a:rPr lang="en-US" altLang="ja-JP" sz="4000" baseline="30000" dirty="0" smtClean="0"/>
              <a:t>2 </a:t>
            </a:r>
            <a:r>
              <a:rPr lang="en-US" altLang="ja-JP" sz="4000" dirty="0" smtClean="0"/>
              <a:t>, 10,000 acres=40 km</a:t>
            </a:r>
            <a:r>
              <a:rPr lang="en-US" altLang="ja-JP" sz="4000" baseline="30000" dirty="0" smtClean="0"/>
              <a:t>2</a:t>
            </a:r>
            <a:br>
              <a:rPr lang="en-US" altLang="ja-JP" sz="4000" baseline="30000" dirty="0" smtClean="0"/>
            </a:br>
            <a:r>
              <a:rPr lang="en-US" altLang="ja-JP" sz="4000" dirty="0" smtClean="0"/>
              <a:t>, county</a:t>
            </a:r>
            <a:r>
              <a:rPr lang="ja-JP" altLang="en-US" sz="4000" dirty="0" smtClean="0"/>
              <a:t>単位。</a:t>
            </a:r>
            <a:endParaRPr kumimoji="1" lang="ja-JP" altLang="en-US" sz="4000" baseline="30000"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027" y="1508764"/>
            <a:ext cx="6968189" cy="5226143"/>
          </a:xfrm>
        </p:spPr>
      </p:pic>
    </p:spTree>
    <p:extLst>
      <p:ext uri="{BB962C8B-B14F-4D97-AF65-F5344CB8AC3E}">
        <p14:creationId xmlns:p14="http://schemas.microsoft.com/office/powerpoint/2010/main" val="55792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1791" y="0"/>
            <a:ext cx="6477000" cy="802194"/>
          </a:xfrm>
        </p:spPr>
        <p:txBody>
          <a:bodyPr>
            <a:normAutofit/>
          </a:bodyPr>
          <a:lstStyle/>
          <a:p>
            <a:r>
              <a:rPr kumimoji="1" lang="ja-JP" altLang="en-US" sz="4000" dirty="0" smtClean="0"/>
              <a:t>ドットマップの長所と短所</a:t>
            </a:r>
            <a:endParaRPr kumimoji="1" lang="ja-JP" altLang="en-US" sz="4000" dirty="0"/>
          </a:p>
        </p:txBody>
      </p:sp>
      <p:pic>
        <p:nvPicPr>
          <p:cNvPr id="9" name="コンテンツ プレースホルダー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6037" y="1219147"/>
            <a:ext cx="5435963" cy="4351338"/>
          </a:xfrm>
        </p:spPr>
      </p:pic>
      <p:sp>
        <p:nvSpPr>
          <p:cNvPr id="7" name="テキスト ボックス 6"/>
          <p:cNvSpPr txBox="1"/>
          <p:nvPr/>
        </p:nvSpPr>
        <p:spPr>
          <a:xfrm>
            <a:off x="291830" y="932341"/>
            <a:ext cx="6206247" cy="2246769"/>
          </a:xfrm>
          <a:prstGeom prst="rect">
            <a:avLst/>
          </a:prstGeom>
          <a:noFill/>
        </p:spPr>
        <p:txBody>
          <a:bodyPr wrap="square" rtlCol="0">
            <a:spAutoFit/>
          </a:bodyPr>
          <a:lstStyle/>
          <a:p>
            <a:r>
              <a:rPr lang="en-US" altLang="ja-JP" sz="2800" dirty="0" smtClean="0"/>
              <a:t>Advantage:</a:t>
            </a:r>
          </a:p>
          <a:p>
            <a:r>
              <a:rPr lang="en-US" altLang="ja-JP" sz="2800" dirty="0" smtClean="0"/>
              <a:t> </a:t>
            </a:r>
            <a:r>
              <a:rPr lang="en-US" altLang="ja-JP" sz="2800" dirty="0"/>
              <a:t>They highlight areas of high density at a glance    You can map raw data    They are easily understood    They work well with all kinds of data</a:t>
            </a:r>
            <a:endParaRPr kumimoji="1" lang="ja-JP" altLang="en-US" sz="2800" dirty="0"/>
          </a:p>
        </p:txBody>
      </p:sp>
      <p:sp>
        <p:nvSpPr>
          <p:cNvPr id="8" name="テキスト ボックス 7"/>
          <p:cNvSpPr txBox="1"/>
          <p:nvPr/>
        </p:nvSpPr>
        <p:spPr>
          <a:xfrm>
            <a:off x="291830" y="3179110"/>
            <a:ext cx="6464207" cy="3539430"/>
          </a:xfrm>
          <a:prstGeom prst="rect">
            <a:avLst/>
          </a:prstGeom>
          <a:noFill/>
        </p:spPr>
        <p:txBody>
          <a:bodyPr wrap="square" rtlCol="0">
            <a:spAutoFit/>
          </a:bodyPr>
          <a:lstStyle/>
          <a:p>
            <a:r>
              <a:rPr lang="en-US" altLang="ja-JP" sz="2800" b="1" dirty="0"/>
              <a:t>Disadvantages:</a:t>
            </a:r>
            <a:endParaRPr lang="en-US" altLang="ja-JP" sz="2800" dirty="0" smtClean="0">
              <a:effectLst/>
            </a:endParaRPr>
          </a:p>
          <a:p>
            <a:r>
              <a:rPr lang="en-US" altLang="ja-JP" sz="2800" dirty="0"/>
              <a:t>They can give the impression that some areas have </a:t>
            </a:r>
            <a:r>
              <a:rPr lang="en-US" altLang="ja-JP" sz="2800" dirty="0" smtClean="0"/>
              <a:t>nothing. Dot </a:t>
            </a:r>
            <a:r>
              <a:rPr lang="en-US" altLang="ja-JP" sz="2800" dirty="0"/>
              <a:t>placement can be random (no phenomena where dot is </a:t>
            </a:r>
            <a:r>
              <a:rPr lang="en-US" altLang="ja-JP" sz="2800" dirty="0" smtClean="0"/>
              <a:t>placed).  It </a:t>
            </a:r>
            <a:r>
              <a:rPr lang="en-US" altLang="ja-JP" sz="2800" dirty="0"/>
              <a:t>can be hard to interpret when too many dots are close </a:t>
            </a:r>
            <a:r>
              <a:rPr lang="en-US" altLang="ja-JP" sz="2800" dirty="0" smtClean="0"/>
              <a:t>together.  It's </a:t>
            </a:r>
            <a:r>
              <a:rPr lang="en-US" altLang="ja-JP" sz="2800" dirty="0"/>
              <a:t>difficult to count large numbers of dots to find </a:t>
            </a:r>
            <a:r>
              <a:rPr lang="en-US" altLang="ja-JP" sz="2800" dirty="0" smtClean="0"/>
              <a:t>values.</a:t>
            </a:r>
            <a:endParaRPr lang="en-US" altLang="ja-JP" sz="2800" dirty="0">
              <a:effectLst/>
            </a:endParaRPr>
          </a:p>
        </p:txBody>
      </p:sp>
    </p:spTree>
    <p:extLst>
      <p:ext uri="{BB962C8B-B14F-4D97-AF65-F5344CB8AC3E}">
        <p14:creationId xmlns:p14="http://schemas.microsoft.com/office/powerpoint/2010/main" val="107623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Isoline</a:t>
            </a:r>
            <a:r>
              <a:rPr kumimoji="1" lang="en-US" altLang="ja-JP" dirty="0" smtClean="0"/>
              <a:t> maps </a:t>
            </a:r>
            <a:r>
              <a:rPr lang="ja-JP" altLang="en-US" dirty="0" smtClean="0"/>
              <a:t>等値線図</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7287" y="2045494"/>
            <a:ext cx="5080000" cy="3911600"/>
          </a:xfrm>
        </p:spPr>
      </p:pic>
    </p:spTree>
    <p:extLst>
      <p:ext uri="{BB962C8B-B14F-4D97-AF65-F5344CB8AC3E}">
        <p14:creationId xmlns:p14="http://schemas.microsoft.com/office/powerpoint/2010/main" val="693384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Cartogram </a:t>
            </a:r>
            <a:r>
              <a:rPr kumimoji="1" lang="ja-JP" altLang="en-US" dirty="0" smtClean="0"/>
              <a:t>統計地図</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6396" y="1825625"/>
            <a:ext cx="5801783" cy="4351338"/>
          </a:xfrm>
        </p:spPr>
      </p:pic>
    </p:spTree>
    <p:extLst>
      <p:ext uri="{BB962C8B-B14F-4D97-AF65-F5344CB8AC3E}">
        <p14:creationId xmlns:p14="http://schemas.microsoft.com/office/powerpoint/2010/main" val="1079084652"/>
      </p:ext>
    </p:extLst>
  </p:cSld>
  <p:clrMapOvr>
    <a:masterClrMapping/>
  </p:clrMapOvr>
</p:sld>
</file>

<file path=ppt/theme/theme1.xml><?xml version="1.0" encoding="utf-8"?>
<a:theme xmlns:a="http://schemas.openxmlformats.org/drawingml/2006/main" name="奥行き">
  <a:themeElements>
    <a:clrScheme name="奥行き">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奥行き">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奥行き">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354</TotalTime>
  <Words>388</Words>
  <Application>Microsoft Macintosh PowerPoint</Application>
  <PresentationFormat>ワイド画面</PresentationFormat>
  <Paragraphs>63</Paragraphs>
  <Slides>18</Slides>
  <Notes>16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Corbel</vt:lpstr>
      <vt:lpstr>HGｺﾞｼｯｸM</vt:lpstr>
      <vt:lpstr>Yu Gothic</vt:lpstr>
      <vt:lpstr>Arial</vt:lpstr>
      <vt:lpstr>奥行き</vt:lpstr>
      <vt:lpstr>主題図</vt:lpstr>
      <vt:lpstr>素朴な分布図 Mississippi River:  Significant  flood outlook areas where significant flooding is occuriring or imminent, May 22-27, 2011. </vt:lpstr>
      <vt:lpstr>Choropleth map = 階級区分図</vt:lpstr>
      <vt:lpstr>1990 Race and Hispanic Origin Population Density </vt:lpstr>
      <vt:lpstr>Incorrect (population, left) and correct (population density, right) application of a choropleth to data for Boston, Massachusetts</vt:lpstr>
      <vt:lpstr>Dot distribution  map:   Hay  1 acre = 4047 m2 , 10,000 acres=40 km2 , county単位。</vt:lpstr>
      <vt:lpstr>ドットマップの長所と短所</vt:lpstr>
      <vt:lpstr>Isoline maps 等値線図</vt:lpstr>
      <vt:lpstr>Cartogram 統計地図</vt:lpstr>
      <vt:lpstr>flow lines　流線図</vt:lpstr>
      <vt:lpstr>Disire lines スパイダーダイアグラム</vt:lpstr>
      <vt:lpstr>Desire line  スパイダーダイアグラム</vt:lpstr>
      <vt:lpstr>Trip lines</vt:lpstr>
      <vt:lpstr>これは？　Median Center of Population for the United States: 1880 to 2010</vt:lpstr>
      <vt:lpstr>Proportional symbol map</vt:lpstr>
      <vt:lpstr>Graduated circle maps 図形表現図</vt:lpstr>
      <vt:lpstr>Graduated and Proportional Symbol Maps </vt:lpstr>
      <vt:lpstr>PowerPoint プレゼンテーション</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主題図</dc:title>
  <dc:creator>MOTOHARU KOBA</dc:creator>
  <cp:lastModifiedBy>MOTOHARU KOBA</cp:lastModifiedBy>
  <cp:revision>31</cp:revision>
  <dcterms:created xsi:type="dcterms:W3CDTF">2017-06-11T08:35:28Z</dcterms:created>
  <dcterms:modified xsi:type="dcterms:W3CDTF">2017-06-11T14:30:59Z</dcterms:modified>
</cp:coreProperties>
</file>