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8" r:id="rId6"/>
    <p:sldId id="270" r:id="rId7"/>
    <p:sldId id="272" r:id="rId8"/>
    <p:sldId id="273" r:id="rId9"/>
    <p:sldId id="274" r:id="rId10"/>
    <p:sldId id="275" r:id="rId11"/>
    <p:sldId id="276" r:id="rId12"/>
    <p:sldId id="278" r:id="rId13"/>
    <p:sldId id="281" r:id="rId14"/>
    <p:sldId id="285" r:id="rId15"/>
  </p:sldIdLst>
  <p:sldSz cx="10083800" cy="7556500"/>
  <p:notesSz cx="10083800" cy="7556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p:restoredTop sz="94669"/>
  </p:normalViewPr>
  <p:slideViewPr>
    <p:cSldViewPr>
      <p:cViewPr varScale="1">
        <p:scale>
          <a:sx n="91" d="100"/>
          <a:sy n="91" d="100"/>
        </p:scale>
        <p:origin x="304" y="200"/>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20090" y="2700020"/>
            <a:ext cx="8811260" cy="467995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09269" y="435609"/>
            <a:ext cx="9065260" cy="816610"/>
          </a:xfrm>
          <a:prstGeom prst="rect">
            <a:avLst/>
          </a:prstGeom>
        </p:spPr>
        <p:txBody>
          <a:bodyPr wrap="square" lIns="0" tIns="0" rIns="0" bIns="0">
            <a:spAutoFit/>
          </a:bodyPr>
          <a:lstStyle>
            <a:lvl1pPr>
              <a:defRPr sz="2400" b="1" i="0">
                <a:solidFill>
                  <a:srgbClr val="00007F"/>
                </a:solidFill>
                <a:latin typeface="Arial Black"/>
                <a:cs typeface="Arial Black"/>
              </a:defRPr>
            </a:lvl1pPr>
          </a:lstStyle>
          <a:p>
            <a:endParaRPr/>
          </a:p>
        </p:txBody>
      </p:sp>
      <p:sp>
        <p:nvSpPr>
          <p:cNvPr id="3" name="Holder 3"/>
          <p:cNvSpPr>
            <a:spLocks noGrp="1"/>
          </p:cNvSpPr>
          <p:nvPr>
            <p:ph type="subTitle" idx="4"/>
          </p:nvPr>
        </p:nvSpPr>
        <p:spPr>
          <a:xfrm>
            <a:off x="1512570" y="4231640"/>
            <a:ext cx="705866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7F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7F00"/>
                </a:solidFill>
                <a:latin typeface="Arial"/>
                <a:cs typeface="Arial"/>
              </a:defRPr>
            </a:lvl1pPr>
          </a:lstStyle>
          <a:p>
            <a:endParaRPr/>
          </a:p>
        </p:txBody>
      </p:sp>
      <p:sp>
        <p:nvSpPr>
          <p:cNvPr id="3" name="Holder 3"/>
          <p:cNvSpPr>
            <a:spLocks noGrp="1"/>
          </p:cNvSpPr>
          <p:nvPr>
            <p:ph sz="half" idx="2"/>
          </p:nvPr>
        </p:nvSpPr>
        <p:spPr>
          <a:xfrm>
            <a:off x="504190" y="1737995"/>
            <a:ext cx="4386453"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7995"/>
            <a:ext cx="4386453"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7F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339" y="90169"/>
            <a:ext cx="9723120" cy="900430"/>
          </a:xfrm>
          <a:prstGeom prst="rect">
            <a:avLst/>
          </a:prstGeom>
        </p:spPr>
        <p:txBody>
          <a:bodyPr wrap="square" lIns="0" tIns="0" rIns="0" bIns="0">
            <a:spAutoFit/>
          </a:bodyPr>
          <a:lstStyle>
            <a:lvl1pPr>
              <a:defRPr sz="2800" b="1" i="0">
                <a:solidFill>
                  <a:srgbClr val="007F00"/>
                </a:solidFill>
                <a:latin typeface="Arial"/>
                <a:cs typeface="Arial"/>
              </a:defRPr>
            </a:lvl1pPr>
          </a:lstStyle>
          <a:p>
            <a:endParaRPr/>
          </a:p>
        </p:txBody>
      </p:sp>
      <p:sp>
        <p:nvSpPr>
          <p:cNvPr id="3" name="Holder 3"/>
          <p:cNvSpPr>
            <a:spLocks noGrp="1"/>
          </p:cNvSpPr>
          <p:nvPr>
            <p:ph type="body" idx="1"/>
          </p:nvPr>
        </p:nvSpPr>
        <p:spPr>
          <a:xfrm>
            <a:off x="359409" y="1259839"/>
            <a:ext cx="9364980" cy="197993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28492" y="7027545"/>
            <a:ext cx="3226816"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27545"/>
            <a:ext cx="2319274"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6/6/17</a:t>
            </a:fld>
            <a:endParaRPr lang="en-US"/>
          </a:p>
        </p:txBody>
      </p:sp>
      <p:sp>
        <p:nvSpPr>
          <p:cNvPr id="6" name="Holder 6"/>
          <p:cNvSpPr>
            <a:spLocks noGrp="1"/>
          </p:cNvSpPr>
          <p:nvPr>
            <p:ph type="sldNum" sz="quarter" idx="7"/>
          </p:nvPr>
        </p:nvSpPr>
        <p:spPr>
          <a:xfrm>
            <a:off x="7260336" y="7027545"/>
            <a:ext cx="2319274"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 Id="rId7"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7490" y="1619250"/>
            <a:ext cx="9616440" cy="57607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6880" y="415290"/>
            <a:ext cx="9080500" cy="548640"/>
          </a:xfrm>
          <a:prstGeom prst="rect">
            <a:avLst/>
          </a:prstGeom>
        </p:spPr>
        <p:txBody>
          <a:bodyPr vert="horz" wrap="square" lIns="0" tIns="0" rIns="0" bIns="0" rtlCol="0">
            <a:spAutoFit/>
          </a:bodyPr>
          <a:lstStyle/>
          <a:p>
            <a:pPr marL="12700">
              <a:lnSpc>
                <a:spcPct val="100000"/>
              </a:lnSpc>
            </a:pPr>
            <a:r>
              <a:rPr sz="3600" b="1" dirty="0">
                <a:solidFill>
                  <a:srgbClr val="00007F"/>
                </a:solidFill>
                <a:latin typeface="Arial Black"/>
                <a:cs typeface="Arial Black"/>
              </a:rPr>
              <a:t>Global</a:t>
            </a:r>
            <a:r>
              <a:rPr sz="3600" b="1" spc="-45" dirty="0">
                <a:solidFill>
                  <a:srgbClr val="00007F"/>
                </a:solidFill>
                <a:latin typeface="Arial Black"/>
                <a:cs typeface="Arial Black"/>
              </a:rPr>
              <a:t> </a:t>
            </a:r>
            <a:r>
              <a:rPr sz="3600" b="1" dirty="0">
                <a:solidFill>
                  <a:srgbClr val="00007F"/>
                </a:solidFill>
                <a:latin typeface="Arial Black"/>
                <a:cs typeface="Arial Black"/>
              </a:rPr>
              <a:t>Biogeography</a:t>
            </a:r>
            <a:r>
              <a:rPr sz="3600" dirty="0">
                <a:solidFill>
                  <a:srgbClr val="00007F"/>
                </a:solidFill>
                <a:latin typeface="ＭＳ Ｐゴシック"/>
                <a:cs typeface="ＭＳ Ｐゴシック"/>
              </a:rPr>
              <a:t>　</a:t>
            </a:r>
            <a:r>
              <a:rPr sz="2800" dirty="0">
                <a:solidFill>
                  <a:srgbClr val="00007F"/>
                </a:solidFill>
                <a:latin typeface="HGSSoeiKakugothicUB"/>
                <a:cs typeface="HGSSoeiKakugothicUB"/>
              </a:rPr>
              <a:t>グローバル生物地理学</a:t>
            </a:r>
            <a:endParaRPr sz="2800">
              <a:latin typeface="HGSSoeiKakugothicUB"/>
              <a:cs typeface="HGSSoeiKakugothicUB"/>
            </a:endParaRPr>
          </a:p>
        </p:txBody>
      </p:sp>
      <p:sp>
        <p:nvSpPr>
          <p:cNvPr id="4" name="object 4"/>
          <p:cNvSpPr txBox="1"/>
          <p:nvPr/>
        </p:nvSpPr>
        <p:spPr>
          <a:xfrm>
            <a:off x="1804670" y="1280159"/>
            <a:ext cx="7936865" cy="304800"/>
          </a:xfrm>
          <a:prstGeom prst="rect">
            <a:avLst/>
          </a:prstGeom>
        </p:spPr>
        <p:txBody>
          <a:bodyPr vert="horz" wrap="square" lIns="0" tIns="0" rIns="0" bIns="0" rtlCol="0">
            <a:spAutoFit/>
          </a:bodyPr>
          <a:lstStyle/>
          <a:p>
            <a:pPr marL="12700">
              <a:lnSpc>
                <a:spcPct val="100000"/>
              </a:lnSpc>
            </a:pPr>
            <a:r>
              <a:rPr sz="2000" dirty="0">
                <a:latin typeface="Arial"/>
                <a:cs typeface="Arial"/>
              </a:rPr>
              <a:t>Fur seals on a rock, </a:t>
            </a:r>
            <a:r>
              <a:rPr sz="2000" spc="-5" dirty="0">
                <a:latin typeface="Arial"/>
                <a:cs typeface="Arial"/>
              </a:rPr>
              <a:t>Western </a:t>
            </a:r>
            <a:r>
              <a:rPr sz="2000" dirty="0">
                <a:latin typeface="Arial"/>
                <a:cs typeface="Arial"/>
              </a:rPr>
              <a:t>Cape </a:t>
            </a:r>
            <a:r>
              <a:rPr sz="2000" spc="-5" dirty="0">
                <a:latin typeface="Arial"/>
                <a:cs typeface="Arial"/>
              </a:rPr>
              <a:t>Province, </a:t>
            </a:r>
            <a:r>
              <a:rPr sz="2000" dirty="0">
                <a:latin typeface="Arial"/>
                <a:cs typeface="Arial"/>
              </a:rPr>
              <a:t>Republic </a:t>
            </a:r>
            <a:r>
              <a:rPr sz="2000" spc="-5" dirty="0">
                <a:latin typeface="Arial"/>
                <a:cs typeface="Arial"/>
              </a:rPr>
              <a:t>of South</a:t>
            </a:r>
            <a:r>
              <a:rPr sz="2000" spc="-140" dirty="0">
                <a:latin typeface="Arial"/>
                <a:cs typeface="Arial"/>
              </a:rPr>
              <a:t> </a:t>
            </a:r>
            <a:r>
              <a:rPr sz="2000" dirty="0">
                <a:latin typeface="Arial"/>
                <a:cs typeface="Arial"/>
              </a:rPr>
              <a:t>Africa.</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429" y="2372360"/>
            <a:ext cx="6807200" cy="50368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65099" rIns="0" bIns="0" rtlCol="0">
            <a:spAutoFit/>
          </a:bodyPr>
          <a:lstStyle/>
          <a:p>
            <a:pPr marL="90170">
              <a:lnSpc>
                <a:spcPct val="100000"/>
              </a:lnSpc>
            </a:pPr>
            <a:r>
              <a:rPr sz="2400" spc="-10" dirty="0">
                <a:solidFill>
                  <a:srgbClr val="00007F"/>
                </a:solidFill>
                <a:latin typeface="Arial Black"/>
                <a:cs typeface="Arial Black"/>
              </a:rPr>
              <a:t>SCLEROPHYLL</a:t>
            </a:r>
            <a:r>
              <a:rPr sz="2400" spc="-50" dirty="0">
                <a:solidFill>
                  <a:srgbClr val="00007F"/>
                </a:solidFill>
                <a:latin typeface="Arial Black"/>
                <a:cs typeface="Arial Black"/>
              </a:rPr>
              <a:t> </a:t>
            </a:r>
            <a:r>
              <a:rPr sz="2400" spc="-5" dirty="0">
                <a:solidFill>
                  <a:srgbClr val="00007F"/>
                </a:solidFill>
                <a:latin typeface="Arial Black"/>
                <a:cs typeface="Arial Black"/>
              </a:rPr>
              <a:t>FOREST</a:t>
            </a:r>
            <a:endParaRPr sz="2400">
              <a:latin typeface="Arial Black"/>
              <a:cs typeface="Arial Black"/>
            </a:endParaRPr>
          </a:p>
        </p:txBody>
      </p:sp>
      <p:sp>
        <p:nvSpPr>
          <p:cNvPr id="4" name="object 4"/>
          <p:cNvSpPr/>
          <p:nvPr/>
        </p:nvSpPr>
        <p:spPr>
          <a:xfrm>
            <a:off x="6300470" y="127000"/>
            <a:ext cx="3323589" cy="203327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51459" y="863600"/>
            <a:ext cx="2700020" cy="3239770"/>
          </a:xfrm>
          <a:prstGeom prst="rect">
            <a:avLst/>
          </a:prstGeom>
          <a:ln w="3175">
            <a:solidFill>
              <a:srgbClr val="000000"/>
            </a:solidFill>
          </a:ln>
        </p:spPr>
        <p:txBody>
          <a:bodyPr vert="horz" wrap="square" lIns="0" tIns="76200" rIns="0" bIns="0" rtlCol="0">
            <a:spAutoFit/>
          </a:bodyPr>
          <a:lstStyle/>
          <a:p>
            <a:pPr marL="197485" marR="157480">
              <a:lnSpc>
                <a:spcPct val="93400"/>
              </a:lnSpc>
              <a:spcBef>
                <a:spcPts val="600"/>
              </a:spcBef>
            </a:pPr>
            <a:r>
              <a:rPr sz="1800" spc="-10" dirty="0">
                <a:latin typeface="Arial"/>
                <a:cs typeface="Arial"/>
              </a:rPr>
              <a:t>Sclerophyll </a:t>
            </a:r>
            <a:r>
              <a:rPr sz="1800" spc="-5" dirty="0">
                <a:latin typeface="Arial"/>
                <a:cs typeface="Arial"/>
              </a:rPr>
              <a:t>forest is  </a:t>
            </a:r>
            <a:r>
              <a:rPr sz="1800" spc="-10" dirty="0">
                <a:latin typeface="Arial"/>
                <a:cs typeface="Arial"/>
              </a:rPr>
              <a:t>dominated </a:t>
            </a:r>
            <a:r>
              <a:rPr sz="1800" spc="-5" dirty="0">
                <a:latin typeface="Arial"/>
                <a:cs typeface="Arial"/>
              </a:rPr>
              <a:t>by </a:t>
            </a:r>
            <a:r>
              <a:rPr sz="1800" spc="-10" dirty="0">
                <a:latin typeface="Arial"/>
                <a:cs typeface="Arial"/>
              </a:rPr>
              <a:t>low</a:t>
            </a:r>
            <a:r>
              <a:rPr sz="1800" spc="-95" dirty="0">
                <a:latin typeface="Arial"/>
                <a:cs typeface="Arial"/>
              </a:rPr>
              <a:t> </a:t>
            </a:r>
            <a:r>
              <a:rPr sz="1800" spc="-5" dirty="0">
                <a:latin typeface="Arial"/>
                <a:cs typeface="Arial"/>
              </a:rPr>
              <a:t>trees  </a:t>
            </a:r>
            <a:r>
              <a:rPr sz="1800" spc="-15" dirty="0">
                <a:latin typeface="Arial"/>
                <a:cs typeface="Arial"/>
              </a:rPr>
              <a:t>with </a:t>
            </a:r>
            <a:r>
              <a:rPr sz="1800" spc="-5" dirty="0">
                <a:latin typeface="Arial"/>
                <a:cs typeface="Arial"/>
              </a:rPr>
              <a:t>thick, </a:t>
            </a:r>
            <a:r>
              <a:rPr sz="1800" spc="-10" dirty="0">
                <a:latin typeface="Arial"/>
                <a:cs typeface="Arial"/>
              </a:rPr>
              <a:t>leathery  </a:t>
            </a:r>
            <a:r>
              <a:rPr sz="1800" spc="-5" dirty="0">
                <a:latin typeface="Arial"/>
                <a:cs typeface="Arial"/>
              </a:rPr>
              <a:t>leaves that are </a:t>
            </a:r>
            <a:r>
              <a:rPr sz="1800" spc="-15" dirty="0">
                <a:latin typeface="Arial"/>
                <a:cs typeface="Arial"/>
              </a:rPr>
              <a:t>well-  </a:t>
            </a:r>
            <a:r>
              <a:rPr sz="1800" spc="-10" dirty="0">
                <a:latin typeface="Arial"/>
                <a:cs typeface="Arial"/>
              </a:rPr>
              <a:t>adapted </a:t>
            </a:r>
            <a:r>
              <a:rPr sz="1800" spc="-5" dirty="0">
                <a:latin typeface="Arial"/>
                <a:cs typeface="Arial"/>
              </a:rPr>
              <a:t>to the </a:t>
            </a:r>
            <a:r>
              <a:rPr sz="1800" spc="-10" dirty="0">
                <a:latin typeface="Arial"/>
                <a:cs typeface="Arial"/>
              </a:rPr>
              <a:t>long  </a:t>
            </a:r>
            <a:r>
              <a:rPr sz="1800" dirty="0">
                <a:latin typeface="Arial"/>
                <a:cs typeface="Arial"/>
              </a:rPr>
              <a:t>summer </a:t>
            </a:r>
            <a:r>
              <a:rPr sz="1800" spc="-10" dirty="0">
                <a:latin typeface="Arial"/>
                <a:cs typeface="Arial"/>
              </a:rPr>
              <a:t>drought of </a:t>
            </a:r>
            <a:r>
              <a:rPr sz="1800" spc="-5" dirty="0">
                <a:latin typeface="Arial"/>
                <a:cs typeface="Arial"/>
              </a:rPr>
              <a:t>the  Mediterranean </a:t>
            </a:r>
            <a:r>
              <a:rPr sz="1800" spc="-10" dirty="0">
                <a:latin typeface="Arial"/>
                <a:cs typeface="Arial"/>
              </a:rPr>
              <a:t>climate.  </a:t>
            </a:r>
            <a:r>
              <a:rPr sz="1800" spc="-5" dirty="0">
                <a:latin typeface="Arial"/>
                <a:cs typeface="Arial"/>
              </a:rPr>
              <a:t>Southern </a:t>
            </a:r>
            <a:r>
              <a:rPr sz="1800" spc="-10" dirty="0">
                <a:latin typeface="Arial"/>
                <a:cs typeface="Arial"/>
              </a:rPr>
              <a:t>California's  chaparral, </a:t>
            </a:r>
            <a:r>
              <a:rPr sz="1800" spc="-5" dirty="0">
                <a:latin typeface="Arial"/>
                <a:cs typeface="Arial"/>
              </a:rPr>
              <a:t>found </a:t>
            </a:r>
            <a:r>
              <a:rPr sz="1800" spc="-10" dirty="0">
                <a:latin typeface="Arial"/>
                <a:cs typeface="Arial"/>
              </a:rPr>
              <a:t>on  </a:t>
            </a:r>
            <a:r>
              <a:rPr sz="1800" spc="-5" dirty="0">
                <a:latin typeface="Arial"/>
                <a:cs typeface="Arial"/>
              </a:rPr>
              <a:t>coast-range slopes, is  </a:t>
            </a:r>
            <a:r>
              <a:rPr sz="1800" dirty="0">
                <a:latin typeface="Arial"/>
                <a:cs typeface="Arial"/>
              </a:rPr>
              <a:t>a </a:t>
            </a:r>
            <a:r>
              <a:rPr sz="1800" spc="-5" dirty="0">
                <a:latin typeface="Arial"/>
                <a:cs typeface="Arial"/>
              </a:rPr>
              <a:t>form </a:t>
            </a:r>
            <a:r>
              <a:rPr sz="1800" spc="-10" dirty="0">
                <a:latin typeface="Arial"/>
                <a:cs typeface="Arial"/>
              </a:rPr>
              <a:t>of sclerophyll  </a:t>
            </a:r>
            <a:r>
              <a:rPr sz="1800" spc="-5" dirty="0">
                <a:latin typeface="Arial"/>
                <a:cs typeface="Arial"/>
              </a:rPr>
              <a:t>scrub.</a:t>
            </a:r>
            <a:endParaRPr sz="1800">
              <a:latin typeface="Arial"/>
              <a:cs typeface="Arial"/>
            </a:endParaRPr>
          </a:p>
        </p:txBody>
      </p:sp>
      <p:sp>
        <p:nvSpPr>
          <p:cNvPr id="6" name="object 6"/>
          <p:cNvSpPr txBox="1"/>
          <p:nvPr/>
        </p:nvSpPr>
        <p:spPr>
          <a:xfrm>
            <a:off x="436880" y="4810759"/>
            <a:ext cx="2422525" cy="1537970"/>
          </a:xfrm>
          <a:prstGeom prst="rect">
            <a:avLst/>
          </a:prstGeom>
        </p:spPr>
        <p:txBody>
          <a:bodyPr vert="horz" wrap="square" lIns="0" tIns="0" rIns="0" bIns="0" rtlCol="0">
            <a:spAutoFit/>
          </a:bodyPr>
          <a:lstStyle/>
          <a:p>
            <a:pPr marL="12700">
              <a:lnSpc>
                <a:spcPts val="2095"/>
              </a:lnSpc>
              <a:tabLst>
                <a:tab pos="1251585" algn="l"/>
              </a:tabLst>
            </a:pPr>
            <a:r>
              <a:rPr sz="1800" spc="-10" dirty="0">
                <a:latin typeface="Arial"/>
                <a:cs typeface="Arial"/>
              </a:rPr>
              <a:t>Sclerophyll	</a:t>
            </a:r>
            <a:r>
              <a:rPr sz="1800" dirty="0">
                <a:latin typeface="ＭＳ Ｐゴシック"/>
                <a:cs typeface="ＭＳ Ｐゴシック"/>
              </a:rPr>
              <a:t>硬葉植物</a:t>
            </a:r>
            <a:endParaRPr sz="1800">
              <a:latin typeface="ＭＳ Ｐゴシック"/>
              <a:cs typeface="ＭＳ Ｐゴシック"/>
            </a:endParaRPr>
          </a:p>
          <a:p>
            <a:pPr marL="12700">
              <a:lnSpc>
                <a:spcPts val="1375"/>
              </a:lnSpc>
            </a:pPr>
            <a:r>
              <a:rPr sz="1200" dirty="0">
                <a:latin typeface="ＭＳ Ｐゴシック"/>
                <a:cs typeface="ＭＳ Ｐゴシック"/>
              </a:rPr>
              <a:t>（ｼﾞｰﾆｱｽ英和辞典）</a:t>
            </a:r>
            <a:endParaRPr sz="1200">
              <a:latin typeface="ＭＳ Ｐゴシック"/>
              <a:cs typeface="ＭＳ Ｐゴシック"/>
            </a:endParaRPr>
          </a:p>
          <a:p>
            <a:pPr>
              <a:lnSpc>
                <a:spcPct val="100000"/>
              </a:lnSpc>
              <a:spcBef>
                <a:spcPts val="32"/>
              </a:spcBef>
            </a:pPr>
            <a:endParaRPr sz="1250">
              <a:latin typeface="Times New Roman"/>
              <a:cs typeface="Times New Roman"/>
            </a:endParaRPr>
          </a:p>
          <a:p>
            <a:pPr marL="12700">
              <a:lnSpc>
                <a:spcPts val="2014"/>
              </a:lnSpc>
            </a:pPr>
            <a:r>
              <a:rPr sz="1800" spc="-5" dirty="0">
                <a:latin typeface="ＭＳ Ｐゴシック"/>
                <a:cs typeface="ＭＳ Ｐゴシック"/>
              </a:rPr>
              <a:t>強い乾生形態をした森林</a:t>
            </a:r>
            <a:endParaRPr sz="1800">
              <a:latin typeface="ＭＳ Ｐゴシック"/>
              <a:cs typeface="ＭＳ Ｐゴシック"/>
            </a:endParaRPr>
          </a:p>
          <a:p>
            <a:pPr marL="12700">
              <a:lnSpc>
                <a:spcPts val="1910"/>
              </a:lnSpc>
            </a:pPr>
            <a:r>
              <a:rPr sz="1800" dirty="0">
                <a:latin typeface="Arial"/>
                <a:cs typeface="Arial"/>
              </a:rPr>
              <a:t>-</a:t>
            </a:r>
            <a:r>
              <a:rPr sz="1800" dirty="0">
                <a:latin typeface="ＭＳ Ｐゴシック"/>
                <a:cs typeface="ＭＳ Ｐゴシック"/>
              </a:rPr>
              <a:t>　硬葉樹が優先し、強い</a:t>
            </a:r>
            <a:endParaRPr sz="1800">
              <a:latin typeface="ＭＳ Ｐゴシック"/>
              <a:cs typeface="ＭＳ Ｐゴシック"/>
            </a:endParaRPr>
          </a:p>
          <a:p>
            <a:pPr marR="309245" algn="ctr">
              <a:lnSpc>
                <a:spcPts val="1914"/>
              </a:lnSpc>
            </a:pPr>
            <a:r>
              <a:rPr sz="1800" spc="-5" dirty="0">
                <a:latin typeface="ＭＳ Ｐゴシック"/>
                <a:cs typeface="ＭＳ Ｐゴシック"/>
              </a:rPr>
              <a:t>　耐乾性を示す森林</a:t>
            </a:r>
            <a:endParaRPr sz="1800">
              <a:latin typeface="ＭＳ Ｐゴシック"/>
              <a:cs typeface="ＭＳ Ｐゴシック"/>
            </a:endParaRPr>
          </a:p>
          <a:p>
            <a:pPr marL="12700">
              <a:lnSpc>
                <a:spcPts val="1300"/>
              </a:lnSpc>
            </a:pPr>
            <a:r>
              <a:rPr sz="1200" spc="-5" dirty="0">
                <a:latin typeface="ＭＳ Ｐゴシック"/>
                <a:cs typeface="ＭＳ Ｐゴシック"/>
              </a:rPr>
              <a:t>（植生地理学、林一六）</a:t>
            </a:r>
            <a:endParaRPr sz="1200">
              <a:latin typeface="ＭＳ Ｐゴシック"/>
              <a:cs typeface="ＭＳ Ｐゴシック"/>
            </a:endParaRPr>
          </a:p>
        </p:txBody>
      </p:sp>
      <p:sp>
        <p:nvSpPr>
          <p:cNvPr id="7" name="object 7"/>
          <p:cNvSpPr txBox="1"/>
          <p:nvPr/>
        </p:nvSpPr>
        <p:spPr>
          <a:xfrm>
            <a:off x="3856990" y="1454150"/>
            <a:ext cx="2020570" cy="673100"/>
          </a:xfrm>
          <a:prstGeom prst="rect">
            <a:avLst/>
          </a:prstGeom>
        </p:spPr>
        <p:txBody>
          <a:bodyPr vert="horz" wrap="square" lIns="0" tIns="0" rIns="0" bIns="0" rtlCol="0">
            <a:spAutoFit/>
          </a:bodyPr>
          <a:lstStyle/>
          <a:p>
            <a:pPr marL="12700">
              <a:lnSpc>
                <a:spcPts val="2055"/>
              </a:lnSpc>
            </a:pPr>
            <a:r>
              <a:rPr sz="1800" spc="-5" dirty="0">
                <a:latin typeface="Arial"/>
                <a:cs typeface="Arial"/>
              </a:rPr>
              <a:t>Chaparral</a:t>
            </a:r>
            <a:endParaRPr sz="1800">
              <a:latin typeface="Arial"/>
              <a:cs typeface="Arial"/>
            </a:endParaRPr>
          </a:p>
          <a:p>
            <a:pPr marL="12700">
              <a:lnSpc>
                <a:spcPts val="1914"/>
              </a:lnSpc>
            </a:pPr>
            <a:r>
              <a:rPr sz="1800" dirty="0">
                <a:latin typeface="ＭＳ Ｐゴシック"/>
                <a:cs typeface="ＭＳ Ｐゴシック"/>
              </a:rPr>
              <a:t>矮性</a:t>
            </a:r>
            <a:r>
              <a:rPr sz="1800" spc="5" dirty="0">
                <a:latin typeface="ＭＳ Ｐゴシック"/>
                <a:cs typeface="ＭＳ Ｐゴシック"/>
              </a:rPr>
              <a:t>カ</a:t>
            </a:r>
            <a:r>
              <a:rPr sz="1800" dirty="0">
                <a:latin typeface="ＭＳ Ｐゴシック"/>
                <a:cs typeface="ＭＳ Ｐゴシック"/>
              </a:rPr>
              <a:t>シの木の密林</a:t>
            </a:r>
            <a:endParaRPr sz="1800">
              <a:latin typeface="ＭＳ Ｐゴシック"/>
              <a:cs typeface="ＭＳ Ｐゴシック"/>
            </a:endParaRPr>
          </a:p>
          <a:p>
            <a:pPr marL="12700">
              <a:lnSpc>
                <a:spcPts val="1300"/>
              </a:lnSpc>
            </a:pPr>
            <a:r>
              <a:rPr sz="1200" dirty="0">
                <a:latin typeface="ＭＳ Ｐゴシック"/>
                <a:cs typeface="ＭＳ Ｐゴシック"/>
              </a:rPr>
              <a:t>（ｼﾞｰﾆｱｽ英和辞典）</a:t>
            </a:r>
            <a:endParaRPr sz="1200">
              <a:latin typeface="ＭＳ Ｐゴシック"/>
              <a:cs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800" y="5760720"/>
            <a:ext cx="5083810" cy="12598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19700" y="87630"/>
            <a:ext cx="4739640" cy="721487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36880" y="375919"/>
            <a:ext cx="4030345" cy="755650"/>
          </a:xfrm>
          <a:prstGeom prst="rect">
            <a:avLst/>
          </a:prstGeom>
        </p:spPr>
        <p:txBody>
          <a:bodyPr vert="horz" wrap="square" lIns="0" tIns="0" rIns="0" bIns="0" rtlCol="0">
            <a:spAutoFit/>
          </a:bodyPr>
          <a:lstStyle/>
          <a:p>
            <a:pPr marL="12700">
              <a:lnSpc>
                <a:spcPct val="100000"/>
              </a:lnSpc>
            </a:pPr>
            <a:r>
              <a:rPr sz="2200" b="0" spc="-5" dirty="0">
                <a:solidFill>
                  <a:srgbClr val="000000"/>
                </a:solidFill>
                <a:latin typeface="Arial"/>
                <a:cs typeface="Arial"/>
              </a:rPr>
              <a:t>Savanna and Grassland</a:t>
            </a:r>
            <a:r>
              <a:rPr sz="2200" b="0" spc="-50" dirty="0">
                <a:solidFill>
                  <a:srgbClr val="000000"/>
                </a:solidFill>
                <a:latin typeface="Arial"/>
                <a:cs typeface="Arial"/>
              </a:rPr>
              <a:t> </a:t>
            </a:r>
            <a:r>
              <a:rPr sz="2200" b="0" spc="-5" dirty="0">
                <a:solidFill>
                  <a:srgbClr val="000000"/>
                </a:solidFill>
                <a:latin typeface="Arial"/>
                <a:cs typeface="Arial"/>
              </a:rPr>
              <a:t>Biomes</a:t>
            </a:r>
            <a:endParaRPr sz="2200">
              <a:latin typeface="Arial"/>
              <a:cs typeface="Arial"/>
            </a:endParaRPr>
          </a:p>
          <a:p>
            <a:pPr marL="12700">
              <a:lnSpc>
                <a:spcPct val="100000"/>
              </a:lnSpc>
              <a:spcBef>
                <a:spcPts val="280"/>
              </a:spcBef>
            </a:pPr>
            <a:r>
              <a:rPr sz="2400" spc="-40" dirty="0">
                <a:solidFill>
                  <a:srgbClr val="FFD21F"/>
                </a:solidFill>
                <a:latin typeface="Arial Black"/>
                <a:cs typeface="Arial Black"/>
              </a:rPr>
              <a:t>SAVANNA</a:t>
            </a:r>
            <a:r>
              <a:rPr sz="2400" spc="-105" dirty="0">
                <a:solidFill>
                  <a:srgbClr val="FFD21F"/>
                </a:solidFill>
                <a:latin typeface="Arial Black"/>
                <a:cs typeface="Arial Black"/>
              </a:rPr>
              <a:t> </a:t>
            </a:r>
            <a:r>
              <a:rPr sz="2400" dirty="0">
                <a:solidFill>
                  <a:srgbClr val="FFD21F"/>
                </a:solidFill>
                <a:latin typeface="Arial Black"/>
                <a:cs typeface="Arial Black"/>
              </a:rPr>
              <a:t>BIOME</a:t>
            </a:r>
            <a:endParaRPr sz="2400">
              <a:latin typeface="Arial Black"/>
              <a:cs typeface="Arial Black"/>
            </a:endParaRPr>
          </a:p>
        </p:txBody>
      </p:sp>
      <p:sp>
        <p:nvSpPr>
          <p:cNvPr id="5" name="object 5"/>
          <p:cNvSpPr txBox="1"/>
          <p:nvPr/>
        </p:nvSpPr>
        <p:spPr>
          <a:xfrm>
            <a:off x="359409" y="1259839"/>
            <a:ext cx="4320540" cy="1979930"/>
          </a:xfrm>
          <a:prstGeom prst="rect">
            <a:avLst/>
          </a:prstGeom>
          <a:ln w="3175">
            <a:solidFill>
              <a:srgbClr val="000000"/>
            </a:solidFill>
          </a:ln>
        </p:spPr>
        <p:txBody>
          <a:bodyPr vert="horz" wrap="square" lIns="0" tIns="6241" rIns="0" bIns="0" rtlCol="0">
            <a:spAutoFit/>
          </a:bodyPr>
          <a:lstStyle/>
          <a:p>
            <a:pPr>
              <a:lnSpc>
                <a:spcPct val="100000"/>
              </a:lnSpc>
              <a:spcBef>
                <a:spcPts val="49"/>
              </a:spcBef>
            </a:pPr>
            <a:endParaRPr sz="1500">
              <a:latin typeface="Times New Roman"/>
              <a:cs typeface="Times New Roman"/>
            </a:endParaRPr>
          </a:p>
          <a:p>
            <a:pPr marL="270510" marR="180340">
              <a:lnSpc>
                <a:spcPts val="2020"/>
              </a:lnSpc>
            </a:pPr>
            <a:r>
              <a:rPr sz="1800" dirty="0">
                <a:latin typeface="Arial"/>
                <a:cs typeface="Arial"/>
              </a:rPr>
              <a:t>The </a:t>
            </a:r>
            <a:r>
              <a:rPr sz="1800" spc="-5" dirty="0">
                <a:latin typeface="Arial"/>
                <a:cs typeface="Arial"/>
              </a:rPr>
              <a:t>savanna </a:t>
            </a:r>
            <a:r>
              <a:rPr sz="1800" spc="-10" dirty="0">
                <a:latin typeface="Arial"/>
                <a:cs typeface="Arial"/>
              </a:rPr>
              <a:t>biome </a:t>
            </a:r>
            <a:r>
              <a:rPr sz="1800" spc="-5" dirty="0">
                <a:latin typeface="Arial"/>
                <a:cs typeface="Arial"/>
              </a:rPr>
              <a:t>is </a:t>
            </a:r>
            <a:r>
              <a:rPr sz="1800" spc="-10" dirty="0">
                <a:latin typeface="Arial"/>
                <a:cs typeface="Arial"/>
              </a:rPr>
              <a:t>adapted </a:t>
            </a:r>
            <a:r>
              <a:rPr sz="1800" spc="-5" dirty="0">
                <a:latin typeface="Arial"/>
                <a:cs typeface="Arial"/>
              </a:rPr>
              <a:t>to </a:t>
            </a:r>
            <a:r>
              <a:rPr sz="1800" dirty="0">
                <a:latin typeface="Arial"/>
                <a:cs typeface="Arial"/>
              </a:rPr>
              <a:t>a  </a:t>
            </a:r>
            <a:r>
              <a:rPr sz="1800" dirty="0">
                <a:solidFill>
                  <a:srgbClr val="0000FF"/>
                </a:solidFill>
                <a:latin typeface="Arial"/>
                <a:cs typeface="Arial"/>
              </a:rPr>
              <a:t>strong </a:t>
            </a:r>
            <a:r>
              <a:rPr sz="1800" spc="-10" dirty="0">
                <a:solidFill>
                  <a:srgbClr val="0000FF"/>
                </a:solidFill>
                <a:latin typeface="Arial"/>
                <a:cs typeface="Arial"/>
              </a:rPr>
              <a:t>wet-dry annual </a:t>
            </a:r>
            <a:r>
              <a:rPr sz="1800" spc="-5" dirty="0">
                <a:solidFill>
                  <a:srgbClr val="0000FF"/>
                </a:solidFill>
                <a:latin typeface="Arial"/>
                <a:cs typeface="Arial"/>
              </a:rPr>
              <a:t>cycle</a:t>
            </a:r>
            <a:r>
              <a:rPr sz="1800" spc="-5" dirty="0">
                <a:latin typeface="Arial"/>
                <a:cs typeface="Arial"/>
              </a:rPr>
              <a:t>. Grazing  by </a:t>
            </a:r>
            <a:r>
              <a:rPr sz="1800" spc="-10" dirty="0">
                <a:latin typeface="Arial"/>
                <a:cs typeface="Arial"/>
              </a:rPr>
              <a:t>large </a:t>
            </a:r>
            <a:r>
              <a:rPr sz="1800" spc="-5" dirty="0">
                <a:latin typeface="Arial"/>
                <a:cs typeface="Arial"/>
              </a:rPr>
              <a:t>mammals </a:t>
            </a:r>
            <a:r>
              <a:rPr sz="1800" spc="-10" dirty="0">
                <a:latin typeface="Arial"/>
                <a:cs typeface="Arial"/>
              </a:rPr>
              <a:t>and periodic  </a:t>
            </a:r>
            <a:r>
              <a:rPr sz="1800" spc="-5" dirty="0">
                <a:solidFill>
                  <a:srgbClr val="FF0000"/>
                </a:solidFill>
                <a:latin typeface="Arial"/>
                <a:cs typeface="Arial"/>
              </a:rPr>
              <a:t>burning </a:t>
            </a:r>
            <a:r>
              <a:rPr sz="1800" spc="-5" dirty="0">
                <a:latin typeface="Arial"/>
                <a:cs typeface="Arial"/>
              </a:rPr>
              <a:t>in the dry season maintain</a:t>
            </a:r>
            <a:r>
              <a:rPr sz="1800" spc="-105" dirty="0">
                <a:latin typeface="Arial"/>
                <a:cs typeface="Arial"/>
              </a:rPr>
              <a:t> </a:t>
            </a:r>
            <a:r>
              <a:rPr sz="1800" spc="-5" dirty="0">
                <a:latin typeface="Arial"/>
                <a:cs typeface="Arial"/>
              </a:rPr>
              <a:t>the  </a:t>
            </a:r>
            <a:r>
              <a:rPr sz="1800" spc="-10" dirty="0">
                <a:latin typeface="Arial"/>
                <a:cs typeface="Arial"/>
              </a:rPr>
              <a:t>openness </a:t>
            </a:r>
            <a:r>
              <a:rPr sz="1800" spc="-5" dirty="0">
                <a:latin typeface="Arial"/>
                <a:cs typeface="Arial"/>
              </a:rPr>
              <a:t>of the savanna </a:t>
            </a:r>
            <a:r>
              <a:rPr sz="1800" spc="-10" dirty="0">
                <a:latin typeface="Arial"/>
                <a:cs typeface="Arial"/>
              </a:rPr>
              <a:t>by  </a:t>
            </a:r>
            <a:r>
              <a:rPr sz="1800" spc="-5" dirty="0">
                <a:latin typeface="Arial"/>
                <a:cs typeface="Arial"/>
              </a:rPr>
              <a:t>suppressing tree</a:t>
            </a:r>
            <a:r>
              <a:rPr sz="1800" spc="-75" dirty="0">
                <a:latin typeface="Arial"/>
                <a:cs typeface="Arial"/>
              </a:rPr>
              <a:t> </a:t>
            </a:r>
            <a:r>
              <a:rPr sz="1800" spc="-10" dirty="0">
                <a:latin typeface="Arial"/>
                <a:cs typeface="Arial"/>
              </a:rPr>
              <a:t>seedlings.</a:t>
            </a:r>
            <a:endParaRPr sz="1800">
              <a:latin typeface="Arial"/>
              <a:cs typeface="Arial"/>
            </a:endParaRPr>
          </a:p>
        </p:txBody>
      </p:sp>
      <p:sp>
        <p:nvSpPr>
          <p:cNvPr id="6" name="object 6"/>
          <p:cNvSpPr/>
          <p:nvPr/>
        </p:nvSpPr>
        <p:spPr>
          <a:xfrm>
            <a:off x="420369" y="3576320"/>
            <a:ext cx="2783840" cy="200405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977900" y="7085330"/>
            <a:ext cx="1322705"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Savanna</a:t>
            </a:r>
            <a:r>
              <a:rPr sz="1200" spc="-45" dirty="0">
                <a:latin typeface="Arial"/>
                <a:cs typeface="Arial"/>
              </a:rPr>
              <a:t> </a:t>
            </a:r>
            <a:r>
              <a:rPr sz="1200" spc="-5" dirty="0">
                <a:latin typeface="Arial"/>
                <a:cs typeface="Arial"/>
              </a:rPr>
              <a:t>woodland</a:t>
            </a:r>
            <a:endParaRPr sz="1200">
              <a:latin typeface="Arial"/>
              <a:cs typeface="Arial"/>
            </a:endParaRPr>
          </a:p>
        </p:txBody>
      </p:sp>
      <p:sp>
        <p:nvSpPr>
          <p:cNvPr id="8" name="object 8"/>
          <p:cNvSpPr txBox="1"/>
          <p:nvPr/>
        </p:nvSpPr>
        <p:spPr>
          <a:xfrm>
            <a:off x="3123539" y="7085330"/>
            <a:ext cx="1974850" cy="194310"/>
          </a:xfrm>
          <a:prstGeom prst="rect">
            <a:avLst/>
          </a:prstGeom>
        </p:spPr>
        <p:txBody>
          <a:bodyPr vert="horz" wrap="square" lIns="0" tIns="0" rIns="0" bIns="0" rtlCol="0">
            <a:spAutoFit/>
          </a:bodyPr>
          <a:lstStyle/>
          <a:p>
            <a:pPr marL="12700">
              <a:lnSpc>
                <a:spcPct val="100000"/>
              </a:lnSpc>
            </a:pPr>
            <a:r>
              <a:rPr sz="1200" spc="-5" dirty="0">
                <a:latin typeface="Arial"/>
                <a:cs typeface="Arial"/>
              </a:rPr>
              <a:t>Thorntree-tall-grass</a:t>
            </a:r>
            <a:r>
              <a:rPr sz="1200" spc="-20" dirty="0">
                <a:latin typeface="Arial"/>
                <a:cs typeface="Arial"/>
              </a:rPr>
              <a:t> </a:t>
            </a:r>
            <a:r>
              <a:rPr sz="1200" dirty="0">
                <a:latin typeface="Arial"/>
                <a:cs typeface="Arial"/>
              </a:rPr>
              <a:t>savanna</a:t>
            </a:r>
            <a:endParaRPr sz="1200">
              <a:latin typeface="Arial"/>
              <a:cs typeface="Arial"/>
            </a:endParaRPr>
          </a:p>
        </p:txBody>
      </p:sp>
      <p:sp>
        <p:nvSpPr>
          <p:cNvPr id="9" name="object 9"/>
          <p:cNvSpPr txBox="1"/>
          <p:nvPr/>
        </p:nvSpPr>
        <p:spPr>
          <a:xfrm>
            <a:off x="3385820" y="3505200"/>
            <a:ext cx="4682490" cy="522605"/>
          </a:xfrm>
          <a:prstGeom prst="rect">
            <a:avLst/>
          </a:prstGeom>
        </p:spPr>
        <p:txBody>
          <a:bodyPr vert="horz" wrap="square" lIns="0" tIns="0" rIns="0" bIns="0" rtlCol="0">
            <a:spAutoFit/>
          </a:bodyPr>
          <a:lstStyle/>
          <a:p>
            <a:pPr marL="12700">
              <a:lnSpc>
                <a:spcPts val="2014"/>
              </a:lnSpc>
            </a:pPr>
            <a:r>
              <a:rPr sz="1800" dirty="0">
                <a:latin typeface="ＭＳ Ｐゴシック"/>
                <a:cs typeface="ＭＳ Ｐゴシック"/>
              </a:rPr>
              <a:t>雨季と乾季が特徴</a:t>
            </a:r>
            <a:endParaRPr sz="1800">
              <a:latin typeface="ＭＳ Ｐゴシック"/>
              <a:cs typeface="ＭＳ Ｐゴシック"/>
            </a:endParaRPr>
          </a:p>
          <a:p>
            <a:pPr marL="12700">
              <a:lnSpc>
                <a:spcPts val="2014"/>
              </a:lnSpc>
            </a:pPr>
            <a:r>
              <a:rPr sz="1800" spc="-5" dirty="0">
                <a:latin typeface="Arial"/>
                <a:cs typeface="Arial"/>
              </a:rPr>
              <a:t>ITCZ(inter </a:t>
            </a:r>
            <a:r>
              <a:rPr sz="1800" spc="-15" dirty="0">
                <a:latin typeface="Arial"/>
                <a:cs typeface="Arial"/>
              </a:rPr>
              <a:t>Tropical </a:t>
            </a:r>
            <a:r>
              <a:rPr sz="1800" spc="-10" dirty="0">
                <a:latin typeface="Arial"/>
                <a:cs typeface="Arial"/>
              </a:rPr>
              <a:t>Convergence</a:t>
            </a:r>
            <a:r>
              <a:rPr sz="1800" spc="-5" dirty="0">
                <a:latin typeface="Arial"/>
                <a:cs typeface="Arial"/>
              </a:rPr>
              <a:t> Zone)</a:t>
            </a:r>
            <a:r>
              <a:rPr sz="1800" spc="-5" dirty="0">
                <a:latin typeface="ＭＳ Ｐゴシック"/>
                <a:cs typeface="ＭＳ Ｐゴシック"/>
              </a:rPr>
              <a:t>の通過</a:t>
            </a:r>
            <a:endParaRPr sz="1800">
              <a:latin typeface="ＭＳ Ｐゴシック"/>
              <a:cs typeface="ＭＳ Ｐゴシック"/>
            </a:endParaRPr>
          </a:p>
        </p:txBody>
      </p:sp>
      <p:sp>
        <p:nvSpPr>
          <p:cNvPr id="10" name="object 10"/>
          <p:cNvSpPr/>
          <p:nvPr/>
        </p:nvSpPr>
        <p:spPr>
          <a:xfrm>
            <a:off x="3239770" y="4169409"/>
            <a:ext cx="1907539" cy="141097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9609" y="115570"/>
            <a:ext cx="5460999" cy="72898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20289" y="5579109"/>
            <a:ext cx="2082800" cy="16205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8910" y="5002529"/>
            <a:ext cx="2063750" cy="220472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00660" rIns="0" bIns="0" rtlCol="0">
            <a:spAutoFit/>
          </a:bodyPr>
          <a:lstStyle/>
          <a:p>
            <a:pPr marL="198120">
              <a:lnSpc>
                <a:spcPct val="100000"/>
              </a:lnSpc>
            </a:pPr>
            <a:r>
              <a:rPr sz="2400" spc="-5" dirty="0">
                <a:solidFill>
                  <a:srgbClr val="00AD00"/>
                </a:solidFill>
                <a:latin typeface="Arial Black"/>
                <a:cs typeface="Arial Black"/>
              </a:rPr>
              <a:t>GRASSLAND</a:t>
            </a:r>
            <a:r>
              <a:rPr sz="2400" spc="-65" dirty="0">
                <a:solidFill>
                  <a:srgbClr val="00AD00"/>
                </a:solidFill>
                <a:latin typeface="Arial Black"/>
                <a:cs typeface="Arial Black"/>
              </a:rPr>
              <a:t> </a:t>
            </a:r>
            <a:r>
              <a:rPr sz="2400" dirty="0">
                <a:solidFill>
                  <a:srgbClr val="00AD00"/>
                </a:solidFill>
                <a:latin typeface="Arial Black"/>
                <a:cs typeface="Arial Black"/>
              </a:rPr>
              <a:t>BIOME</a:t>
            </a:r>
            <a:endParaRPr sz="2400">
              <a:latin typeface="Arial Black"/>
              <a:cs typeface="Arial Black"/>
            </a:endParaRPr>
          </a:p>
        </p:txBody>
      </p:sp>
      <p:sp>
        <p:nvSpPr>
          <p:cNvPr id="6" name="object 6"/>
          <p:cNvSpPr/>
          <p:nvPr/>
        </p:nvSpPr>
        <p:spPr>
          <a:xfrm>
            <a:off x="180339" y="3887470"/>
            <a:ext cx="1523999" cy="98170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799589" y="3887470"/>
            <a:ext cx="1524000" cy="96900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420109" y="3887470"/>
            <a:ext cx="900430" cy="1080769"/>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251459" y="792480"/>
            <a:ext cx="3961129" cy="2159000"/>
          </a:xfrm>
          <a:prstGeom prst="rect">
            <a:avLst/>
          </a:prstGeom>
          <a:ln w="3175">
            <a:solidFill>
              <a:srgbClr val="000000"/>
            </a:solidFill>
          </a:ln>
        </p:spPr>
        <p:txBody>
          <a:bodyPr vert="horz" wrap="square" lIns="0" tIns="76200" rIns="0" bIns="0" rtlCol="0">
            <a:spAutoFit/>
          </a:bodyPr>
          <a:lstStyle/>
          <a:p>
            <a:pPr marL="162560" marR="26034">
              <a:lnSpc>
                <a:spcPct val="93400"/>
              </a:lnSpc>
              <a:spcBef>
                <a:spcPts val="600"/>
              </a:spcBef>
            </a:pPr>
            <a:r>
              <a:rPr sz="1800" dirty="0">
                <a:latin typeface="Arial"/>
                <a:cs typeface="Arial"/>
              </a:rPr>
              <a:t>The </a:t>
            </a:r>
            <a:r>
              <a:rPr sz="1800" spc="-5" dirty="0">
                <a:latin typeface="Arial"/>
                <a:cs typeface="Arial"/>
              </a:rPr>
              <a:t>grassland biome </a:t>
            </a:r>
            <a:r>
              <a:rPr sz="1800" spc="-10" dirty="0">
                <a:latin typeface="Arial"/>
                <a:cs typeface="Arial"/>
              </a:rPr>
              <a:t>includes </a:t>
            </a:r>
            <a:r>
              <a:rPr sz="1800" spc="-5" dirty="0">
                <a:latin typeface="Arial"/>
                <a:cs typeface="Arial"/>
              </a:rPr>
              <a:t>tall-  grass prairie </a:t>
            </a:r>
            <a:r>
              <a:rPr sz="1800" spc="-10" dirty="0">
                <a:latin typeface="Arial"/>
                <a:cs typeface="Arial"/>
              </a:rPr>
              <a:t>and </a:t>
            </a:r>
            <a:r>
              <a:rPr sz="1800" spc="-5" dirty="0">
                <a:latin typeface="Arial"/>
                <a:cs typeface="Arial"/>
              </a:rPr>
              <a:t>short-grass  </a:t>
            </a:r>
            <a:r>
              <a:rPr sz="1800" spc="-10" dirty="0">
                <a:latin typeface="Arial"/>
                <a:cs typeface="Arial"/>
              </a:rPr>
              <a:t>prairie(steppe). </a:t>
            </a:r>
            <a:r>
              <a:rPr sz="1800" spc="-25" dirty="0">
                <a:latin typeface="Arial"/>
                <a:cs typeface="Arial"/>
              </a:rPr>
              <a:t>Tall-grass </a:t>
            </a:r>
            <a:r>
              <a:rPr sz="1800" spc="-5" dirty="0">
                <a:latin typeface="Arial"/>
                <a:cs typeface="Arial"/>
              </a:rPr>
              <a:t>prairie  </a:t>
            </a:r>
            <a:r>
              <a:rPr sz="1800" spc="-10" dirty="0">
                <a:latin typeface="Arial"/>
                <a:cs typeface="Arial"/>
              </a:rPr>
              <a:t>provides </a:t>
            </a:r>
            <a:r>
              <a:rPr sz="1800" dirty="0">
                <a:latin typeface="Arial"/>
                <a:cs typeface="Arial"/>
              </a:rPr>
              <a:t>rich </a:t>
            </a:r>
            <a:r>
              <a:rPr sz="1800" spc="-5" dirty="0">
                <a:latin typeface="Arial"/>
                <a:cs typeface="Arial"/>
              </a:rPr>
              <a:t>agricultural </a:t>
            </a:r>
            <a:r>
              <a:rPr sz="1800" spc="-10" dirty="0">
                <a:latin typeface="Arial"/>
                <a:cs typeface="Arial"/>
              </a:rPr>
              <a:t>land </a:t>
            </a:r>
            <a:r>
              <a:rPr sz="1800" spc="-5" dirty="0">
                <a:latin typeface="Arial"/>
                <a:cs typeface="Arial"/>
              </a:rPr>
              <a:t>suited  to cultivation </a:t>
            </a:r>
            <a:r>
              <a:rPr sz="1800" spc="-10" dirty="0">
                <a:latin typeface="Arial"/>
                <a:cs typeface="Arial"/>
              </a:rPr>
              <a:t>and </a:t>
            </a:r>
            <a:r>
              <a:rPr sz="1800" spc="-5" dirty="0">
                <a:latin typeface="Arial"/>
                <a:cs typeface="Arial"/>
              </a:rPr>
              <a:t>cropping. Short-  grass prairie </a:t>
            </a:r>
            <a:r>
              <a:rPr sz="1800" spc="-10" dirty="0">
                <a:latin typeface="Arial"/>
                <a:cs typeface="Arial"/>
              </a:rPr>
              <a:t>occupies </a:t>
            </a:r>
            <a:r>
              <a:rPr sz="1800" dirty="0">
                <a:latin typeface="Arial"/>
                <a:cs typeface="Arial"/>
              </a:rPr>
              <a:t>vast </a:t>
            </a:r>
            <a:r>
              <a:rPr sz="1800" spc="-10" dirty="0">
                <a:latin typeface="Arial"/>
                <a:cs typeface="Arial"/>
              </a:rPr>
              <a:t>regions </a:t>
            </a:r>
            <a:r>
              <a:rPr sz="1800" spc="-5" dirty="0">
                <a:latin typeface="Arial"/>
                <a:cs typeface="Arial"/>
              </a:rPr>
              <a:t>of  semidesert </a:t>
            </a:r>
            <a:r>
              <a:rPr sz="1800" spc="-10" dirty="0">
                <a:latin typeface="Arial"/>
                <a:cs typeface="Arial"/>
              </a:rPr>
              <a:t>and </a:t>
            </a:r>
            <a:r>
              <a:rPr sz="1800" spc="-5" dirty="0">
                <a:latin typeface="Arial"/>
                <a:cs typeface="Arial"/>
              </a:rPr>
              <a:t>its </a:t>
            </a:r>
            <a:r>
              <a:rPr sz="1800" dirty="0">
                <a:latin typeface="Arial"/>
                <a:cs typeface="Arial"/>
              </a:rPr>
              <a:t>suited </a:t>
            </a:r>
            <a:r>
              <a:rPr sz="1800" spc="-5" dirty="0">
                <a:latin typeface="Arial"/>
                <a:cs typeface="Arial"/>
              </a:rPr>
              <a:t>to</a:t>
            </a:r>
            <a:r>
              <a:rPr sz="1800" spc="-30" dirty="0">
                <a:latin typeface="Arial"/>
                <a:cs typeface="Arial"/>
              </a:rPr>
              <a:t> </a:t>
            </a:r>
            <a:r>
              <a:rPr sz="1800" spc="-10" dirty="0">
                <a:latin typeface="Arial"/>
                <a:cs typeface="Arial"/>
              </a:rPr>
              <a:t>grazing.</a:t>
            </a:r>
            <a:endParaRPr sz="1800">
              <a:latin typeface="Arial"/>
              <a:cs typeface="Arial"/>
            </a:endParaRPr>
          </a:p>
        </p:txBody>
      </p:sp>
      <p:sp>
        <p:nvSpPr>
          <p:cNvPr id="10" name="object 10"/>
          <p:cNvSpPr txBox="1"/>
          <p:nvPr/>
        </p:nvSpPr>
        <p:spPr>
          <a:xfrm>
            <a:off x="185420" y="7227569"/>
            <a:ext cx="2137410" cy="224790"/>
          </a:xfrm>
          <a:prstGeom prst="rect">
            <a:avLst/>
          </a:prstGeom>
        </p:spPr>
        <p:txBody>
          <a:bodyPr vert="horz" wrap="square" lIns="0" tIns="0" rIns="0" bIns="0" rtlCol="0">
            <a:spAutoFit/>
          </a:bodyPr>
          <a:lstStyle/>
          <a:p>
            <a:pPr marL="12700">
              <a:lnSpc>
                <a:spcPct val="100000"/>
              </a:lnSpc>
            </a:pPr>
            <a:r>
              <a:rPr sz="1400" spc="-5" dirty="0">
                <a:latin typeface="Arial"/>
                <a:cs typeface="Arial"/>
              </a:rPr>
              <a:t>Steppe(short grass</a:t>
            </a:r>
            <a:r>
              <a:rPr sz="1400" spc="-10" dirty="0">
                <a:latin typeface="Arial"/>
                <a:cs typeface="Arial"/>
              </a:rPr>
              <a:t> </a:t>
            </a:r>
            <a:r>
              <a:rPr sz="1400" spc="-5" dirty="0">
                <a:latin typeface="Arial"/>
                <a:cs typeface="Arial"/>
              </a:rPr>
              <a:t>prairie)</a:t>
            </a:r>
            <a:endParaRPr sz="1400">
              <a:latin typeface="Arial"/>
              <a:cs typeface="Arial"/>
            </a:endParaRPr>
          </a:p>
        </p:txBody>
      </p:sp>
      <p:sp>
        <p:nvSpPr>
          <p:cNvPr id="11" name="object 11"/>
          <p:cNvSpPr txBox="1"/>
          <p:nvPr/>
        </p:nvSpPr>
        <p:spPr>
          <a:xfrm>
            <a:off x="2745917" y="7227569"/>
            <a:ext cx="1331595" cy="224790"/>
          </a:xfrm>
          <a:prstGeom prst="rect">
            <a:avLst/>
          </a:prstGeom>
        </p:spPr>
        <p:txBody>
          <a:bodyPr vert="horz" wrap="square" lIns="0" tIns="0" rIns="0" bIns="0" rtlCol="0">
            <a:spAutoFit/>
          </a:bodyPr>
          <a:lstStyle/>
          <a:p>
            <a:pPr marL="12700">
              <a:lnSpc>
                <a:spcPct val="100000"/>
              </a:lnSpc>
            </a:pPr>
            <a:r>
              <a:rPr sz="1400" spc="-20" dirty="0">
                <a:latin typeface="Arial"/>
                <a:cs typeface="Arial"/>
              </a:rPr>
              <a:t>Tall-grass</a:t>
            </a:r>
            <a:r>
              <a:rPr sz="1400" spc="-65" dirty="0">
                <a:latin typeface="Arial"/>
                <a:cs typeface="Arial"/>
              </a:rPr>
              <a:t> </a:t>
            </a:r>
            <a:r>
              <a:rPr sz="1400" spc="-5" dirty="0">
                <a:latin typeface="Arial"/>
                <a:cs typeface="Arial"/>
              </a:rPr>
              <a:t>prairie</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8560" y="820419"/>
            <a:ext cx="7195820" cy="6559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240" y="3703320"/>
            <a:ext cx="1800860" cy="102996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6240" y="6170929"/>
            <a:ext cx="1800860" cy="120904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96240" y="4909820"/>
            <a:ext cx="1800860" cy="1134109"/>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65099" rIns="0" bIns="0" rtlCol="0">
            <a:spAutoFit/>
          </a:bodyPr>
          <a:lstStyle/>
          <a:p>
            <a:pPr marL="90170">
              <a:lnSpc>
                <a:spcPct val="100000"/>
              </a:lnSpc>
            </a:pPr>
            <a:r>
              <a:rPr sz="2400" spc="-5" dirty="0">
                <a:solidFill>
                  <a:srgbClr val="0000FF"/>
                </a:solidFill>
                <a:latin typeface="Arial Black"/>
                <a:cs typeface="Arial Black"/>
              </a:rPr>
              <a:t>T</a:t>
            </a:r>
            <a:r>
              <a:rPr sz="2400" dirty="0">
                <a:solidFill>
                  <a:srgbClr val="0000FF"/>
                </a:solidFill>
                <a:latin typeface="Arial Black"/>
                <a:cs typeface="Arial Black"/>
              </a:rPr>
              <a:t>UND</a:t>
            </a:r>
            <a:r>
              <a:rPr sz="2400" spc="10" dirty="0">
                <a:solidFill>
                  <a:srgbClr val="0000FF"/>
                </a:solidFill>
                <a:latin typeface="Arial Black"/>
                <a:cs typeface="Arial Black"/>
              </a:rPr>
              <a:t>RA</a:t>
            </a:r>
            <a:r>
              <a:rPr sz="2400" b="0" dirty="0">
                <a:solidFill>
                  <a:srgbClr val="0000FF"/>
                </a:solidFill>
                <a:latin typeface="Arial Unicode MS"/>
                <a:cs typeface="Arial Unicode MS"/>
              </a:rPr>
              <a:t>　</a:t>
            </a:r>
            <a:r>
              <a:rPr sz="2400" dirty="0">
                <a:solidFill>
                  <a:srgbClr val="0000FF"/>
                </a:solidFill>
                <a:latin typeface="Arial Black"/>
                <a:cs typeface="Arial Black"/>
              </a:rPr>
              <a:t>BIOME</a:t>
            </a:r>
            <a:endParaRPr sz="2400">
              <a:latin typeface="Arial Black"/>
              <a:cs typeface="Arial Black"/>
            </a:endParaRPr>
          </a:p>
        </p:txBody>
      </p:sp>
      <p:sp>
        <p:nvSpPr>
          <p:cNvPr id="7" name="object 7"/>
          <p:cNvSpPr txBox="1"/>
          <p:nvPr/>
        </p:nvSpPr>
        <p:spPr>
          <a:xfrm>
            <a:off x="180339" y="900430"/>
            <a:ext cx="2160270" cy="2339340"/>
          </a:xfrm>
          <a:prstGeom prst="rect">
            <a:avLst/>
          </a:prstGeom>
          <a:ln w="3175">
            <a:solidFill>
              <a:srgbClr val="000000"/>
            </a:solidFill>
          </a:ln>
        </p:spPr>
        <p:txBody>
          <a:bodyPr vert="horz" wrap="square" lIns="0" tIns="39370" rIns="0" bIns="0" rtlCol="0">
            <a:spAutoFit/>
          </a:bodyPr>
          <a:lstStyle/>
          <a:p>
            <a:pPr marL="90170" marR="148590">
              <a:lnSpc>
                <a:spcPct val="93500"/>
              </a:lnSpc>
              <a:spcBef>
                <a:spcPts val="310"/>
              </a:spcBef>
            </a:pPr>
            <a:r>
              <a:rPr sz="1800" dirty="0">
                <a:latin typeface="Arial"/>
                <a:cs typeface="Arial"/>
              </a:rPr>
              <a:t>The </a:t>
            </a:r>
            <a:r>
              <a:rPr sz="1800" spc="-5" dirty="0">
                <a:latin typeface="Arial"/>
                <a:cs typeface="Arial"/>
              </a:rPr>
              <a:t>tundra biome  </a:t>
            </a:r>
            <a:r>
              <a:rPr sz="1800" spc="-10" dirty="0">
                <a:latin typeface="Arial"/>
                <a:cs typeface="Arial"/>
              </a:rPr>
              <a:t>includes </a:t>
            </a:r>
            <a:r>
              <a:rPr sz="1800" spc="-5" dirty="0">
                <a:latin typeface="Arial"/>
                <a:cs typeface="Arial"/>
              </a:rPr>
              <a:t>low </a:t>
            </a:r>
            <a:r>
              <a:rPr sz="1800" spc="-10" dirty="0">
                <a:latin typeface="Arial"/>
                <a:cs typeface="Arial"/>
              </a:rPr>
              <a:t>plants  </a:t>
            </a:r>
            <a:r>
              <a:rPr sz="1800" spc="-5" dirty="0">
                <a:latin typeface="Arial"/>
                <a:cs typeface="Arial"/>
              </a:rPr>
              <a:t>that are </a:t>
            </a:r>
            <a:r>
              <a:rPr sz="1800" spc="-10" dirty="0">
                <a:latin typeface="Arial"/>
                <a:cs typeface="Arial"/>
              </a:rPr>
              <a:t>adapted</a:t>
            </a:r>
            <a:r>
              <a:rPr sz="1800" spc="-70" dirty="0">
                <a:latin typeface="Arial"/>
                <a:cs typeface="Arial"/>
              </a:rPr>
              <a:t> </a:t>
            </a:r>
            <a:r>
              <a:rPr sz="1800" spc="-5" dirty="0">
                <a:latin typeface="Arial"/>
                <a:cs typeface="Arial"/>
              </a:rPr>
              <a:t>to  survival through </a:t>
            </a:r>
            <a:r>
              <a:rPr sz="1800" dirty="0">
                <a:latin typeface="Arial"/>
                <a:cs typeface="Arial"/>
              </a:rPr>
              <a:t>a  </a:t>
            </a:r>
            <a:r>
              <a:rPr sz="1800" spc="-10" dirty="0">
                <a:latin typeface="Arial"/>
                <a:cs typeface="Arial"/>
              </a:rPr>
              <a:t>harsh, </a:t>
            </a:r>
            <a:r>
              <a:rPr sz="1800" spc="-5" dirty="0">
                <a:latin typeface="Arial"/>
                <a:cs typeface="Arial"/>
              </a:rPr>
              <a:t>cold </a:t>
            </a:r>
            <a:r>
              <a:rPr sz="1800" spc="-30" dirty="0">
                <a:latin typeface="Arial"/>
                <a:cs typeface="Arial"/>
              </a:rPr>
              <a:t>winter.  </a:t>
            </a:r>
            <a:r>
              <a:rPr sz="1800" spc="-5" dirty="0">
                <a:latin typeface="Arial"/>
                <a:cs typeface="Arial"/>
              </a:rPr>
              <a:t>They </a:t>
            </a:r>
            <a:r>
              <a:rPr sz="1800" spc="-35" dirty="0">
                <a:latin typeface="Arial"/>
                <a:cs typeface="Arial"/>
              </a:rPr>
              <a:t>grow, </a:t>
            </a:r>
            <a:r>
              <a:rPr sz="1800" spc="-10" dirty="0">
                <a:latin typeface="Arial"/>
                <a:cs typeface="Arial"/>
              </a:rPr>
              <a:t>bloom,  and </a:t>
            </a:r>
            <a:r>
              <a:rPr sz="1800" spc="-5" dirty="0">
                <a:latin typeface="Arial"/>
                <a:cs typeface="Arial"/>
              </a:rPr>
              <a:t>set </a:t>
            </a:r>
            <a:r>
              <a:rPr sz="1800" dirty="0">
                <a:latin typeface="Arial"/>
                <a:cs typeface="Arial"/>
              </a:rPr>
              <a:t>seed  </a:t>
            </a:r>
            <a:r>
              <a:rPr sz="1800" spc="-10" dirty="0">
                <a:latin typeface="Arial"/>
                <a:cs typeface="Arial"/>
              </a:rPr>
              <a:t>during </a:t>
            </a:r>
            <a:r>
              <a:rPr sz="1800" dirty="0">
                <a:latin typeface="Arial"/>
                <a:cs typeface="Arial"/>
              </a:rPr>
              <a:t>a </a:t>
            </a:r>
            <a:r>
              <a:rPr sz="1800" spc="-5" dirty="0">
                <a:latin typeface="Arial"/>
                <a:cs typeface="Arial"/>
              </a:rPr>
              <a:t>short  summer</a:t>
            </a:r>
            <a:r>
              <a:rPr sz="1800" spc="-75" dirty="0">
                <a:latin typeface="Arial"/>
                <a:cs typeface="Arial"/>
              </a:rPr>
              <a:t> </a:t>
            </a:r>
            <a:r>
              <a:rPr sz="1800" spc="-35" dirty="0">
                <a:latin typeface="Arial"/>
                <a:cs typeface="Arial"/>
              </a:rPr>
              <a:t>thaw.</a:t>
            </a:r>
            <a:endParaRPr sz="1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169" y="2771139"/>
            <a:ext cx="5238750" cy="45618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07940" y="1079500"/>
            <a:ext cx="4970780" cy="612013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36880" y="605789"/>
            <a:ext cx="3714115" cy="702945"/>
          </a:xfrm>
          <a:prstGeom prst="rect">
            <a:avLst/>
          </a:prstGeom>
        </p:spPr>
        <p:txBody>
          <a:bodyPr vert="horz" wrap="square" lIns="0" tIns="0" rIns="0" bIns="0" rtlCol="0">
            <a:spAutoFit/>
          </a:bodyPr>
          <a:lstStyle/>
          <a:p>
            <a:pPr marL="12700" marR="5080">
              <a:lnSpc>
                <a:spcPts val="2800"/>
              </a:lnSpc>
            </a:pPr>
            <a:r>
              <a:rPr b="0" dirty="0">
                <a:latin typeface="HGPSoeiKakugothicUB"/>
                <a:cs typeface="HGPSoeiKakugothicUB"/>
              </a:rPr>
              <a:t>高度に</a:t>
            </a:r>
            <a:r>
              <a:rPr b="0" spc="-15" dirty="0">
                <a:latin typeface="HGPSoeiKakugothicUB"/>
                <a:cs typeface="HGPSoeiKakugothicUB"/>
              </a:rPr>
              <a:t>伴</a:t>
            </a:r>
            <a:r>
              <a:rPr b="0" spc="-5" dirty="0">
                <a:latin typeface="HGPSoeiKakugothicUB"/>
                <a:cs typeface="HGPSoeiKakugothicUB"/>
              </a:rPr>
              <a:t>う植</a:t>
            </a:r>
            <a:r>
              <a:rPr b="0" spc="-15" dirty="0">
                <a:latin typeface="HGPSoeiKakugothicUB"/>
                <a:cs typeface="HGPSoeiKakugothicUB"/>
              </a:rPr>
              <a:t>生</a:t>
            </a:r>
            <a:r>
              <a:rPr b="0" dirty="0">
                <a:latin typeface="HGPSoeiKakugothicUB"/>
                <a:cs typeface="HGPSoeiKakugothicUB"/>
              </a:rPr>
              <a:t>帯</a:t>
            </a:r>
            <a:r>
              <a:rPr b="0" spc="-10" dirty="0">
                <a:latin typeface="HGPSoeiKakugothicUB"/>
                <a:cs typeface="HGPSoeiKakugothicUB"/>
              </a:rPr>
              <a:t>およ</a:t>
            </a:r>
            <a:r>
              <a:rPr b="0" dirty="0">
                <a:latin typeface="HGPSoeiKakugothicUB"/>
                <a:cs typeface="HGPSoeiKakugothicUB"/>
              </a:rPr>
              <a:t>び  </a:t>
            </a:r>
            <a:r>
              <a:rPr b="0" spc="-5" dirty="0">
                <a:latin typeface="HGPSoeiKakugothicUB"/>
                <a:cs typeface="HGPSoeiKakugothicUB"/>
              </a:rPr>
              <a:t>農作物の変化</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7530" y="72389"/>
            <a:ext cx="8982710" cy="590930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6880" y="5980755"/>
            <a:ext cx="8977630" cy="1291590"/>
          </a:xfrm>
          <a:prstGeom prst="rect">
            <a:avLst/>
          </a:prstGeom>
        </p:spPr>
        <p:txBody>
          <a:bodyPr vert="horz" wrap="square" lIns="0" tIns="0" rIns="0" bIns="0" rtlCol="0">
            <a:spAutoFit/>
          </a:bodyPr>
          <a:lstStyle/>
          <a:p>
            <a:pPr marL="12700" marR="5080">
              <a:lnSpc>
                <a:spcPct val="93400"/>
              </a:lnSpc>
            </a:pPr>
            <a:r>
              <a:rPr sz="1800" spc="-5" dirty="0">
                <a:latin typeface="Arial"/>
                <a:cs typeface="Arial"/>
              </a:rPr>
              <a:t>1</a:t>
            </a:r>
            <a:r>
              <a:rPr sz="1800" spc="-5" dirty="0">
                <a:latin typeface="ＭＳ Ｐゴシック"/>
                <a:cs typeface="ＭＳ Ｐゴシック"/>
              </a:rPr>
              <a:t>：熱帯多雨林、</a:t>
            </a:r>
            <a:r>
              <a:rPr sz="1800" spc="-5" dirty="0">
                <a:latin typeface="Arial"/>
                <a:cs typeface="Arial"/>
              </a:rPr>
              <a:t>2</a:t>
            </a:r>
            <a:r>
              <a:rPr sz="1800" spc="-5" dirty="0">
                <a:latin typeface="ＭＳ Ｐゴシック"/>
                <a:cs typeface="ＭＳ Ｐゴシック"/>
              </a:rPr>
              <a:t>：熱帯・亜熱帯の半常緑樹林、</a:t>
            </a:r>
            <a:r>
              <a:rPr sz="1800" spc="-5" dirty="0">
                <a:latin typeface="Arial"/>
                <a:cs typeface="Arial"/>
              </a:rPr>
              <a:t>2a</a:t>
            </a:r>
            <a:r>
              <a:rPr sz="1800" spc="-5" dirty="0">
                <a:latin typeface="ＭＳ Ｐゴシック"/>
                <a:cs typeface="ＭＳ Ｐゴシック"/>
              </a:rPr>
              <a:t>：熱帯・亜熱帯のサバンナ・低木林など、</a:t>
            </a:r>
            <a:r>
              <a:rPr sz="1800" spc="-5" dirty="0">
                <a:latin typeface="Arial"/>
                <a:cs typeface="Arial"/>
              </a:rPr>
              <a:t>3</a:t>
            </a:r>
            <a:r>
              <a:rPr sz="1800" spc="-5" dirty="0">
                <a:latin typeface="ＭＳ Ｐゴシック"/>
                <a:cs typeface="ＭＳ Ｐゴシック"/>
              </a:rPr>
              <a:t>：  熱帯・亜熱帯の砂漠・半砂漠、</a:t>
            </a:r>
            <a:r>
              <a:rPr sz="1800" spc="-5" dirty="0">
                <a:latin typeface="Arial"/>
                <a:cs typeface="Arial"/>
              </a:rPr>
              <a:t>4</a:t>
            </a:r>
            <a:r>
              <a:rPr sz="1800" spc="-5" dirty="0">
                <a:latin typeface="ＭＳ Ｐゴシック"/>
                <a:cs typeface="ＭＳ Ｐゴシック"/>
              </a:rPr>
              <a:t>：冬雨地帯の半緑硬葉樹林、</a:t>
            </a:r>
            <a:r>
              <a:rPr sz="1800" spc="-5" dirty="0">
                <a:latin typeface="Arial"/>
                <a:cs typeface="Arial"/>
              </a:rPr>
              <a:t>5</a:t>
            </a:r>
            <a:r>
              <a:rPr sz="1800" spc="-5" dirty="0">
                <a:latin typeface="ＭＳ Ｐゴシック"/>
                <a:cs typeface="ＭＳ Ｐゴシック"/>
              </a:rPr>
              <a:t>：暖温帯常緑広葉樹林、</a:t>
            </a:r>
            <a:r>
              <a:rPr sz="1800" spc="-5" dirty="0">
                <a:latin typeface="Arial"/>
                <a:cs typeface="Arial"/>
              </a:rPr>
              <a:t>6</a:t>
            </a:r>
            <a:r>
              <a:rPr sz="1800" spc="-5" dirty="0">
                <a:latin typeface="ＭＳ Ｐゴシック"/>
                <a:cs typeface="ＭＳ Ｐゴシック"/>
              </a:rPr>
              <a:t>：冷温  帯夏緑広葉樹林、</a:t>
            </a:r>
            <a:r>
              <a:rPr sz="1800" spc="-5" dirty="0">
                <a:latin typeface="Arial"/>
                <a:cs typeface="Arial"/>
              </a:rPr>
              <a:t>7</a:t>
            </a:r>
            <a:r>
              <a:rPr sz="1800" spc="-5" dirty="0">
                <a:latin typeface="ＭＳ Ｐゴシック"/>
                <a:cs typeface="ＭＳ Ｐゴシック"/>
              </a:rPr>
              <a:t>：温帯草原（ステップ、プレーリー、パンパ）、</a:t>
            </a:r>
            <a:r>
              <a:rPr sz="1800" spc="-5" dirty="0">
                <a:latin typeface="Arial"/>
                <a:cs typeface="Arial"/>
              </a:rPr>
              <a:t>7a</a:t>
            </a:r>
            <a:r>
              <a:rPr sz="1800" spc="-5" dirty="0">
                <a:latin typeface="ＭＳ Ｐゴシック"/>
                <a:cs typeface="ＭＳ Ｐゴシック"/>
              </a:rPr>
              <a:t>：寒冷な冬をもつ砂漠・半砂  漠（チベットを含む）、</a:t>
            </a:r>
            <a:r>
              <a:rPr sz="1800" spc="-5" dirty="0">
                <a:latin typeface="Arial"/>
                <a:cs typeface="Arial"/>
              </a:rPr>
              <a:t>8</a:t>
            </a:r>
            <a:r>
              <a:rPr sz="1800" spc="-5" dirty="0">
                <a:latin typeface="ＭＳ Ｐゴシック"/>
                <a:cs typeface="ＭＳ Ｐゴシック"/>
              </a:rPr>
              <a:t>：北半球の北方針葉樹林（タイガ）、</a:t>
            </a:r>
            <a:r>
              <a:rPr sz="1800" spc="-5" dirty="0">
                <a:latin typeface="Arial"/>
                <a:cs typeface="Arial"/>
              </a:rPr>
              <a:t>9</a:t>
            </a:r>
            <a:r>
              <a:rPr sz="1800" spc="-5" dirty="0">
                <a:latin typeface="ＭＳ Ｐゴシック"/>
                <a:cs typeface="ＭＳ Ｐゴシック"/>
              </a:rPr>
              <a:t>：ツンドラ、</a:t>
            </a:r>
            <a:r>
              <a:rPr sz="1800" spc="-5" dirty="0">
                <a:latin typeface="Arial"/>
                <a:cs typeface="Arial"/>
              </a:rPr>
              <a:t>10</a:t>
            </a:r>
            <a:r>
              <a:rPr sz="1800" spc="-5" dirty="0">
                <a:latin typeface="ＭＳ Ｐゴシック"/>
                <a:cs typeface="ＭＳ Ｐゴシック"/>
              </a:rPr>
              <a:t>：アルプスなどの高山  </a:t>
            </a:r>
            <a:r>
              <a:rPr sz="1800" spc="-10" dirty="0">
                <a:latin typeface="ＭＳ Ｐゴシック"/>
                <a:cs typeface="ＭＳ Ｐゴシック"/>
              </a:rPr>
              <a:t>植生　（林一六、「植生地理学」、原図は</a:t>
            </a:r>
            <a:r>
              <a:rPr sz="1800" spc="-10" dirty="0">
                <a:latin typeface="Arial"/>
                <a:cs typeface="Arial"/>
              </a:rPr>
              <a:t>Walter,1968</a:t>
            </a:r>
            <a:r>
              <a:rPr sz="1800" spc="-10" dirty="0">
                <a:latin typeface="ＭＳ Ｐゴシック"/>
                <a:cs typeface="ＭＳ Ｐゴシック"/>
              </a:rPr>
              <a:t>）</a:t>
            </a:r>
            <a:endParaRPr sz="1800">
              <a:latin typeface="ＭＳ Ｐゴシック"/>
              <a:cs typeface="ＭＳ Ｐゴシック"/>
            </a:endParaRPr>
          </a:p>
        </p:txBody>
      </p:sp>
      <p:sp>
        <p:nvSpPr>
          <p:cNvPr id="4" name="object 4"/>
          <p:cNvSpPr/>
          <p:nvPr/>
        </p:nvSpPr>
        <p:spPr>
          <a:xfrm>
            <a:off x="3023870" y="2880360"/>
            <a:ext cx="215900" cy="323850"/>
          </a:xfrm>
          <a:custGeom>
            <a:avLst/>
            <a:gdLst/>
            <a:ahLst/>
            <a:cxnLst/>
            <a:rect l="l" t="t" r="r" b="b"/>
            <a:pathLst>
              <a:path w="215900" h="323850">
                <a:moveTo>
                  <a:pt x="215900" y="0"/>
                </a:moveTo>
                <a:lnTo>
                  <a:pt x="0" y="323850"/>
                </a:lnTo>
              </a:path>
            </a:pathLst>
          </a:custGeom>
          <a:ln w="72390">
            <a:solidFill>
              <a:srgbClr val="FF0000"/>
            </a:solidFill>
          </a:ln>
        </p:spPr>
        <p:txBody>
          <a:bodyPr wrap="square" lIns="0" tIns="0" rIns="0" bIns="0" rtlCol="0"/>
          <a:lstStyle/>
          <a:p>
            <a:endParaRPr/>
          </a:p>
        </p:txBody>
      </p:sp>
      <p:sp>
        <p:nvSpPr>
          <p:cNvPr id="5" name="object 5"/>
          <p:cNvSpPr/>
          <p:nvPr/>
        </p:nvSpPr>
        <p:spPr>
          <a:xfrm>
            <a:off x="2880360" y="3091179"/>
            <a:ext cx="269240" cy="328930"/>
          </a:xfrm>
          <a:custGeom>
            <a:avLst/>
            <a:gdLst/>
            <a:ahLst/>
            <a:cxnLst/>
            <a:rect l="l" t="t" r="r" b="b"/>
            <a:pathLst>
              <a:path w="269239" h="328929">
                <a:moveTo>
                  <a:pt x="90169" y="0"/>
                </a:moveTo>
                <a:lnTo>
                  <a:pt x="0" y="328930"/>
                </a:lnTo>
                <a:lnTo>
                  <a:pt x="269239" y="119380"/>
                </a:lnTo>
                <a:lnTo>
                  <a:pt x="90169" y="0"/>
                </a:lnTo>
                <a:close/>
              </a:path>
            </a:pathLst>
          </a:custGeom>
          <a:solidFill>
            <a:srgbClr val="FF0000"/>
          </a:solidFill>
        </p:spPr>
        <p:txBody>
          <a:bodyPr wrap="square" lIns="0" tIns="0" rIns="0" bIns="0" rtlCol="0"/>
          <a:lstStyle/>
          <a:p>
            <a:endParaRPr/>
          </a:p>
        </p:txBody>
      </p:sp>
      <p:sp>
        <p:nvSpPr>
          <p:cNvPr id="6" name="object 6"/>
          <p:cNvSpPr/>
          <p:nvPr/>
        </p:nvSpPr>
        <p:spPr>
          <a:xfrm>
            <a:off x="4320540" y="3743959"/>
            <a:ext cx="323850" cy="215900"/>
          </a:xfrm>
          <a:custGeom>
            <a:avLst/>
            <a:gdLst/>
            <a:ahLst/>
            <a:cxnLst/>
            <a:rect l="l" t="t" r="r" b="b"/>
            <a:pathLst>
              <a:path w="323850" h="215900">
                <a:moveTo>
                  <a:pt x="0" y="215900"/>
                </a:moveTo>
                <a:lnTo>
                  <a:pt x="323850" y="0"/>
                </a:lnTo>
              </a:path>
            </a:pathLst>
          </a:custGeom>
          <a:ln w="72390">
            <a:solidFill>
              <a:srgbClr val="FF0000"/>
            </a:solidFill>
          </a:ln>
        </p:spPr>
        <p:txBody>
          <a:bodyPr wrap="square" lIns="0" tIns="0" rIns="0" bIns="0" rtlCol="0"/>
          <a:lstStyle/>
          <a:p>
            <a:endParaRPr/>
          </a:p>
        </p:txBody>
      </p:sp>
      <p:sp>
        <p:nvSpPr>
          <p:cNvPr id="7" name="object 7"/>
          <p:cNvSpPr/>
          <p:nvPr/>
        </p:nvSpPr>
        <p:spPr>
          <a:xfrm>
            <a:off x="4530090" y="3600450"/>
            <a:ext cx="330200" cy="269240"/>
          </a:xfrm>
          <a:custGeom>
            <a:avLst/>
            <a:gdLst/>
            <a:ahLst/>
            <a:cxnLst/>
            <a:rect l="l" t="t" r="r" b="b"/>
            <a:pathLst>
              <a:path w="330200" h="269239">
                <a:moveTo>
                  <a:pt x="330200" y="0"/>
                </a:moveTo>
                <a:lnTo>
                  <a:pt x="0" y="90170"/>
                </a:lnTo>
                <a:lnTo>
                  <a:pt x="120650" y="269239"/>
                </a:lnTo>
                <a:lnTo>
                  <a:pt x="330200" y="0"/>
                </a:lnTo>
                <a:close/>
              </a:path>
            </a:pathLst>
          </a:custGeom>
          <a:solidFill>
            <a:srgbClr val="FF0000"/>
          </a:solidFill>
        </p:spPr>
        <p:txBody>
          <a:bodyPr wrap="square" lIns="0" tIns="0" rIns="0" bIns="0" rtlCol="0"/>
          <a:lstStyle/>
          <a:p>
            <a:endParaRPr/>
          </a:p>
        </p:txBody>
      </p:sp>
      <p:sp>
        <p:nvSpPr>
          <p:cNvPr id="8" name="object 8"/>
          <p:cNvSpPr/>
          <p:nvPr/>
        </p:nvSpPr>
        <p:spPr>
          <a:xfrm>
            <a:off x="7199630" y="3743959"/>
            <a:ext cx="325120" cy="215900"/>
          </a:xfrm>
          <a:custGeom>
            <a:avLst/>
            <a:gdLst/>
            <a:ahLst/>
            <a:cxnLst/>
            <a:rect l="l" t="t" r="r" b="b"/>
            <a:pathLst>
              <a:path w="325120" h="215900">
                <a:moveTo>
                  <a:pt x="0" y="215900"/>
                </a:moveTo>
                <a:lnTo>
                  <a:pt x="325120" y="0"/>
                </a:lnTo>
              </a:path>
            </a:pathLst>
          </a:custGeom>
          <a:ln w="72390">
            <a:solidFill>
              <a:srgbClr val="FF0000"/>
            </a:solidFill>
          </a:ln>
        </p:spPr>
        <p:txBody>
          <a:bodyPr wrap="square" lIns="0" tIns="0" rIns="0" bIns="0" rtlCol="0"/>
          <a:lstStyle/>
          <a:p>
            <a:endParaRPr/>
          </a:p>
        </p:txBody>
      </p:sp>
      <p:sp>
        <p:nvSpPr>
          <p:cNvPr id="9" name="object 9"/>
          <p:cNvSpPr/>
          <p:nvPr/>
        </p:nvSpPr>
        <p:spPr>
          <a:xfrm>
            <a:off x="7410450" y="3600450"/>
            <a:ext cx="328930" cy="269240"/>
          </a:xfrm>
          <a:custGeom>
            <a:avLst/>
            <a:gdLst/>
            <a:ahLst/>
            <a:cxnLst/>
            <a:rect l="l" t="t" r="r" b="b"/>
            <a:pathLst>
              <a:path w="328929" h="269239">
                <a:moveTo>
                  <a:pt x="328929" y="0"/>
                </a:moveTo>
                <a:lnTo>
                  <a:pt x="0" y="90170"/>
                </a:lnTo>
                <a:lnTo>
                  <a:pt x="120650" y="269239"/>
                </a:lnTo>
                <a:lnTo>
                  <a:pt x="328929" y="0"/>
                </a:lnTo>
                <a:close/>
              </a:path>
            </a:pathLst>
          </a:custGeom>
          <a:solidFill>
            <a:srgbClr val="FF0000"/>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49" rIns="0" bIns="0" rtlCol="0">
            <a:spAutoFit/>
          </a:bodyPr>
          <a:lstStyle/>
          <a:p>
            <a:pPr marL="449580">
              <a:lnSpc>
                <a:spcPct val="100000"/>
              </a:lnSpc>
            </a:pPr>
            <a:r>
              <a:rPr b="0" dirty="0">
                <a:solidFill>
                  <a:srgbClr val="00007F"/>
                </a:solidFill>
                <a:latin typeface="HGPSoeiKakugothicUB"/>
                <a:cs typeface="HGPSoeiKakugothicUB"/>
              </a:rPr>
              <a:t>潜</a:t>
            </a:r>
            <a:r>
              <a:rPr b="0" spc="-15" dirty="0">
                <a:solidFill>
                  <a:srgbClr val="00007F"/>
                </a:solidFill>
                <a:latin typeface="HGPSoeiKakugothicUB"/>
                <a:cs typeface="HGPSoeiKakugothicUB"/>
              </a:rPr>
              <a:t>在</a:t>
            </a:r>
            <a:r>
              <a:rPr b="0" dirty="0">
                <a:solidFill>
                  <a:srgbClr val="00007F"/>
                </a:solidFill>
                <a:latin typeface="HGPSoeiKakugothicUB"/>
                <a:cs typeface="HGPSoeiKakugothicUB"/>
              </a:rPr>
              <a:t>植</a:t>
            </a:r>
            <a:r>
              <a:rPr b="0" spc="-15" dirty="0">
                <a:solidFill>
                  <a:srgbClr val="00007F"/>
                </a:solidFill>
                <a:latin typeface="HGPSoeiKakugothicUB"/>
                <a:cs typeface="HGPSoeiKakugothicUB"/>
              </a:rPr>
              <a:t>生</a:t>
            </a:r>
            <a:r>
              <a:rPr b="0" spc="5" dirty="0">
                <a:solidFill>
                  <a:srgbClr val="00007F"/>
                </a:solidFill>
                <a:latin typeface="HGPSoeiKakugothicUB"/>
                <a:cs typeface="HGPSoeiKakugothicUB"/>
              </a:rPr>
              <a:t>、</a:t>
            </a:r>
            <a:r>
              <a:rPr b="0" spc="-15" dirty="0">
                <a:solidFill>
                  <a:srgbClr val="00007F"/>
                </a:solidFill>
                <a:latin typeface="HGPSoeiKakugothicUB"/>
                <a:cs typeface="HGPSoeiKakugothicUB"/>
              </a:rPr>
              <a:t>自</a:t>
            </a:r>
            <a:r>
              <a:rPr b="0" dirty="0">
                <a:solidFill>
                  <a:srgbClr val="00007F"/>
                </a:solidFill>
                <a:latin typeface="HGPSoeiKakugothicUB"/>
                <a:cs typeface="HGPSoeiKakugothicUB"/>
              </a:rPr>
              <a:t>然</a:t>
            </a:r>
            <a:r>
              <a:rPr b="0" spc="-15" dirty="0">
                <a:solidFill>
                  <a:srgbClr val="00007F"/>
                </a:solidFill>
                <a:latin typeface="HGPSoeiKakugothicUB"/>
                <a:cs typeface="HGPSoeiKakugothicUB"/>
              </a:rPr>
              <a:t>植</a:t>
            </a:r>
            <a:r>
              <a:rPr b="0" dirty="0">
                <a:solidFill>
                  <a:srgbClr val="00007F"/>
                </a:solidFill>
                <a:latin typeface="HGPSoeiKakugothicUB"/>
                <a:cs typeface="HGPSoeiKakugothicUB"/>
              </a:rPr>
              <a:t>生、原</a:t>
            </a:r>
            <a:r>
              <a:rPr b="0" spc="-15" dirty="0">
                <a:solidFill>
                  <a:srgbClr val="00007F"/>
                </a:solidFill>
                <a:latin typeface="HGPSoeiKakugothicUB"/>
                <a:cs typeface="HGPSoeiKakugothicUB"/>
              </a:rPr>
              <a:t>生</a:t>
            </a:r>
            <a:r>
              <a:rPr b="0" dirty="0">
                <a:solidFill>
                  <a:srgbClr val="00007F"/>
                </a:solidFill>
                <a:latin typeface="HGPSoeiKakugothicUB"/>
                <a:cs typeface="HGPSoeiKakugothicUB"/>
              </a:rPr>
              <a:t>林、</a:t>
            </a:r>
            <a:r>
              <a:rPr b="0" spc="-15" dirty="0">
                <a:solidFill>
                  <a:srgbClr val="00007F"/>
                </a:solidFill>
                <a:latin typeface="HGPSoeiKakugothicUB"/>
                <a:cs typeface="HGPSoeiKakugothicUB"/>
              </a:rPr>
              <a:t>二</a:t>
            </a:r>
            <a:r>
              <a:rPr b="0" dirty="0">
                <a:solidFill>
                  <a:srgbClr val="00007F"/>
                </a:solidFill>
                <a:latin typeface="HGPSoeiKakugothicUB"/>
                <a:cs typeface="HGPSoeiKakugothicUB"/>
              </a:rPr>
              <a:t>次林</a:t>
            </a:r>
          </a:p>
        </p:txBody>
      </p:sp>
      <p:sp>
        <p:nvSpPr>
          <p:cNvPr id="3" name="object 3"/>
          <p:cNvSpPr txBox="1"/>
          <p:nvPr/>
        </p:nvSpPr>
        <p:spPr>
          <a:xfrm>
            <a:off x="436880" y="722630"/>
            <a:ext cx="9377045" cy="6093460"/>
          </a:xfrm>
          <a:prstGeom prst="rect">
            <a:avLst/>
          </a:prstGeom>
        </p:spPr>
        <p:txBody>
          <a:bodyPr vert="horz" wrap="square" lIns="0" tIns="0" rIns="0" bIns="0" rtlCol="0">
            <a:spAutoFit/>
          </a:bodyPr>
          <a:lstStyle/>
          <a:p>
            <a:pPr marL="12700">
              <a:lnSpc>
                <a:spcPct val="100000"/>
              </a:lnSpc>
            </a:pPr>
            <a:r>
              <a:rPr sz="2400" spc="-5" dirty="0">
                <a:latin typeface="ＭＳ Ｐゴシック"/>
                <a:cs typeface="ＭＳ Ｐゴシック"/>
              </a:rPr>
              <a:t>［</a:t>
            </a:r>
            <a:r>
              <a:rPr sz="2400" spc="-5" dirty="0">
                <a:solidFill>
                  <a:srgbClr val="0000FF"/>
                </a:solidFill>
                <a:latin typeface="ＭＳ Ｐゴシック"/>
                <a:cs typeface="ＭＳ Ｐゴシック"/>
              </a:rPr>
              <a:t>植生図</a:t>
            </a:r>
            <a:r>
              <a:rPr sz="2400" spc="-5" dirty="0">
                <a:latin typeface="ＭＳ Ｐゴシック"/>
                <a:cs typeface="ＭＳ Ｐゴシック"/>
              </a:rPr>
              <a:t>］　地表の植生の分布を地図上に描き分けた図</a:t>
            </a:r>
            <a:endParaRPr sz="2400">
              <a:latin typeface="ＭＳ Ｐゴシック"/>
              <a:cs typeface="ＭＳ Ｐゴシック"/>
            </a:endParaRPr>
          </a:p>
          <a:p>
            <a:pPr>
              <a:lnSpc>
                <a:spcPct val="100000"/>
              </a:lnSpc>
              <a:spcBef>
                <a:spcPts val="37"/>
              </a:spcBef>
            </a:pPr>
            <a:endParaRPr sz="1950">
              <a:latin typeface="Times New Roman"/>
              <a:cs typeface="Times New Roman"/>
            </a:endParaRPr>
          </a:p>
          <a:p>
            <a:pPr marL="12700">
              <a:lnSpc>
                <a:spcPts val="2735"/>
              </a:lnSpc>
            </a:pPr>
            <a:r>
              <a:rPr sz="2400" spc="-5" dirty="0">
                <a:latin typeface="ＭＳ Ｐゴシック"/>
                <a:cs typeface="ＭＳ Ｐゴシック"/>
              </a:rPr>
              <a:t>　日本全体の植生図は多くの場合、</a:t>
            </a:r>
            <a:r>
              <a:rPr sz="2400" spc="-5" dirty="0">
                <a:latin typeface="Arial"/>
                <a:cs typeface="Arial"/>
              </a:rPr>
              <a:t>4</a:t>
            </a:r>
            <a:r>
              <a:rPr sz="2400" spc="-5" dirty="0">
                <a:latin typeface="ＭＳ Ｐゴシック"/>
                <a:cs typeface="ＭＳ Ｐゴシック"/>
              </a:rPr>
              <a:t>つの植生帯として描かれる。</a:t>
            </a:r>
            <a:endParaRPr sz="2400">
              <a:latin typeface="ＭＳ Ｐゴシック"/>
              <a:cs typeface="ＭＳ Ｐゴシック"/>
            </a:endParaRPr>
          </a:p>
          <a:p>
            <a:pPr marL="12700">
              <a:lnSpc>
                <a:spcPts val="2495"/>
              </a:lnSpc>
            </a:pPr>
            <a:r>
              <a:rPr sz="2400" spc="-5" dirty="0">
                <a:latin typeface="ＭＳ Ｐゴシック"/>
                <a:cs typeface="ＭＳ Ｐゴシック"/>
              </a:rPr>
              <a:t>①</a:t>
            </a:r>
            <a:r>
              <a:rPr sz="2400" spc="-5" dirty="0">
                <a:solidFill>
                  <a:srgbClr val="00007F"/>
                </a:solidFill>
                <a:latin typeface="ＭＳ Ｐゴシック"/>
                <a:cs typeface="ＭＳ Ｐゴシック"/>
              </a:rPr>
              <a:t>常緑広葉樹林帯</a:t>
            </a:r>
            <a:r>
              <a:rPr sz="2400" spc="-5" dirty="0">
                <a:latin typeface="ＭＳ Ｐゴシック"/>
                <a:cs typeface="ＭＳ Ｐゴシック"/>
              </a:rPr>
              <a:t>（シイ・カシ林）</a:t>
            </a:r>
            <a:endParaRPr sz="2400">
              <a:latin typeface="ＭＳ Ｐゴシック"/>
              <a:cs typeface="ＭＳ Ｐゴシック"/>
            </a:endParaRPr>
          </a:p>
          <a:p>
            <a:pPr marL="12700">
              <a:lnSpc>
                <a:spcPts val="2400"/>
              </a:lnSpc>
            </a:pPr>
            <a:r>
              <a:rPr sz="2400" spc="-5" dirty="0">
                <a:latin typeface="ＭＳ Ｐゴシック"/>
                <a:cs typeface="ＭＳ Ｐゴシック"/>
              </a:rPr>
              <a:t>②</a:t>
            </a:r>
            <a:r>
              <a:rPr sz="2400" spc="-5" dirty="0">
                <a:solidFill>
                  <a:srgbClr val="00007F"/>
                </a:solidFill>
                <a:latin typeface="ＭＳ Ｐゴシック"/>
                <a:cs typeface="ＭＳ Ｐゴシック"/>
              </a:rPr>
              <a:t>冷温帯夏緑広葉樹林</a:t>
            </a:r>
            <a:r>
              <a:rPr sz="2400" spc="-5" dirty="0">
                <a:latin typeface="ＭＳ Ｐゴシック"/>
                <a:cs typeface="ＭＳ Ｐゴシック"/>
              </a:rPr>
              <a:t>（ブナ・ミズナラ林）</a:t>
            </a:r>
            <a:endParaRPr sz="2400">
              <a:latin typeface="ＭＳ Ｐゴシック"/>
              <a:cs typeface="ＭＳ Ｐゴシック"/>
            </a:endParaRPr>
          </a:p>
          <a:p>
            <a:pPr marL="12700">
              <a:lnSpc>
                <a:spcPts val="2400"/>
              </a:lnSpc>
            </a:pPr>
            <a:r>
              <a:rPr sz="2400" spc="-5" dirty="0">
                <a:latin typeface="ＭＳ Ｐゴシック"/>
                <a:cs typeface="ＭＳ Ｐゴシック"/>
              </a:rPr>
              <a:t>③</a:t>
            </a:r>
            <a:r>
              <a:rPr sz="2400" spc="-5" dirty="0">
                <a:solidFill>
                  <a:srgbClr val="00007F"/>
                </a:solidFill>
                <a:latin typeface="ＭＳ Ｐゴシック"/>
                <a:cs typeface="ＭＳ Ｐゴシック"/>
              </a:rPr>
              <a:t>北方針葉樹林</a:t>
            </a:r>
            <a:r>
              <a:rPr sz="2400" spc="-5" dirty="0">
                <a:latin typeface="ＭＳ Ｐゴシック"/>
                <a:cs typeface="ＭＳ Ｐゴシック"/>
              </a:rPr>
              <a:t>（エゾマツ林、シラビソ林）</a:t>
            </a:r>
            <a:endParaRPr sz="2400">
              <a:latin typeface="ＭＳ Ｐゴシック"/>
              <a:cs typeface="ＭＳ Ｐゴシック"/>
            </a:endParaRPr>
          </a:p>
          <a:p>
            <a:pPr marL="12700">
              <a:lnSpc>
                <a:spcPts val="2640"/>
              </a:lnSpc>
            </a:pPr>
            <a:r>
              <a:rPr sz="2400" spc="-5" dirty="0">
                <a:latin typeface="ＭＳ Ｐゴシック"/>
                <a:cs typeface="ＭＳ Ｐゴシック"/>
              </a:rPr>
              <a:t>④</a:t>
            </a:r>
            <a:r>
              <a:rPr sz="2400" spc="-5" dirty="0">
                <a:solidFill>
                  <a:srgbClr val="00007F"/>
                </a:solidFill>
                <a:latin typeface="ＭＳ Ｐゴシック"/>
                <a:cs typeface="ＭＳ Ｐゴシック"/>
              </a:rPr>
              <a:t>暖温帯夏緑広葉樹林</a:t>
            </a:r>
            <a:r>
              <a:rPr sz="2400" spc="-5" dirty="0">
                <a:latin typeface="ＭＳ Ｐゴシック"/>
                <a:cs typeface="ＭＳ Ｐゴシック"/>
              </a:rPr>
              <a:t>（ナラ・シデ林）</a:t>
            </a:r>
            <a:endParaRPr sz="2400">
              <a:latin typeface="ＭＳ Ｐゴシック"/>
              <a:cs typeface="ＭＳ Ｐゴシック"/>
            </a:endParaRPr>
          </a:p>
          <a:p>
            <a:pPr>
              <a:lnSpc>
                <a:spcPct val="100000"/>
              </a:lnSpc>
              <a:spcBef>
                <a:spcPts val="35"/>
              </a:spcBef>
            </a:pPr>
            <a:endParaRPr sz="2300">
              <a:latin typeface="Times New Roman"/>
              <a:cs typeface="Times New Roman"/>
            </a:endParaRPr>
          </a:p>
          <a:p>
            <a:pPr marL="12700" marR="62865">
              <a:lnSpc>
                <a:spcPts val="2400"/>
              </a:lnSpc>
            </a:pPr>
            <a:r>
              <a:rPr sz="2400" spc="-5" dirty="0">
                <a:latin typeface="ＭＳ Ｐゴシック"/>
                <a:cs typeface="ＭＳ Ｐゴシック"/>
              </a:rPr>
              <a:t>⇒［</a:t>
            </a:r>
            <a:r>
              <a:rPr sz="2400" spc="-5" dirty="0">
                <a:solidFill>
                  <a:srgbClr val="0000FF"/>
                </a:solidFill>
                <a:latin typeface="ＭＳ Ｐゴシック"/>
                <a:cs typeface="ＭＳ Ｐゴシック"/>
              </a:rPr>
              <a:t>原植生図</a:t>
            </a:r>
            <a:r>
              <a:rPr sz="2400" spc="-5" dirty="0">
                <a:latin typeface="ＭＳ Ｐゴシック"/>
                <a:cs typeface="ＭＳ Ｐゴシック"/>
              </a:rPr>
              <a:t>］　日本列島に人間の作用がほとんど加わっていなかった時  代の植生を現代の知識で復元</a:t>
            </a:r>
            <a:endParaRPr sz="2400">
              <a:latin typeface="ＭＳ Ｐゴシック"/>
              <a:cs typeface="ＭＳ Ｐゴシック"/>
            </a:endParaRPr>
          </a:p>
          <a:p>
            <a:pPr marL="12700">
              <a:lnSpc>
                <a:spcPts val="2205"/>
              </a:lnSpc>
            </a:pPr>
            <a:r>
              <a:rPr sz="2400" spc="-5" dirty="0">
                <a:latin typeface="ＭＳ Ｐゴシック"/>
                <a:cs typeface="ＭＳ Ｐゴシック"/>
              </a:rPr>
              <a:t>⇒［</a:t>
            </a:r>
            <a:r>
              <a:rPr sz="2400" spc="-5" dirty="0">
                <a:solidFill>
                  <a:srgbClr val="0000FF"/>
                </a:solidFill>
                <a:latin typeface="ＭＳ Ｐゴシック"/>
                <a:cs typeface="ＭＳ Ｐゴシック"/>
              </a:rPr>
              <a:t>推定極相図</a:t>
            </a:r>
            <a:r>
              <a:rPr sz="2400" spc="-5" dirty="0">
                <a:latin typeface="ＭＳ Ｐゴシック"/>
                <a:cs typeface="ＭＳ Ｐゴシック"/>
              </a:rPr>
              <a:t>］現在のある地域に人間の作用を全く加えず、充分長い時</a:t>
            </a:r>
            <a:endParaRPr sz="2400">
              <a:latin typeface="ＭＳ Ｐゴシック"/>
              <a:cs typeface="ＭＳ Ｐゴシック"/>
            </a:endParaRPr>
          </a:p>
          <a:p>
            <a:pPr marL="12700">
              <a:lnSpc>
                <a:spcPts val="2685"/>
              </a:lnSpc>
            </a:pPr>
            <a:r>
              <a:rPr sz="2400" spc="-5" dirty="0">
                <a:latin typeface="ＭＳ Ｐゴシック"/>
                <a:cs typeface="ＭＳ Ｐゴシック"/>
              </a:rPr>
              <a:t>間</a:t>
            </a:r>
            <a:r>
              <a:rPr sz="2400" spc="-5" dirty="0">
                <a:latin typeface="Arial"/>
                <a:cs typeface="Arial"/>
              </a:rPr>
              <a:t>(200</a:t>
            </a:r>
            <a:r>
              <a:rPr sz="2400" spc="-5" dirty="0">
                <a:latin typeface="ＭＳ Ｐゴシック"/>
                <a:cs typeface="ＭＳ Ｐゴシック"/>
              </a:rPr>
              <a:t>年くらい）自然条件に放置しておいた場合に成立するであろう植生</a:t>
            </a:r>
            <a:endParaRPr sz="2400">
              <a:latin typeface="ＭＳ Ｐゴシック"/>
              <a:cs typeface="ＭＳ Ｐゴシック"/>
            </a:endParaRPr>
          </a:p>
          <a:p>
            <a:pPr>
              <a:lnSpc>
                <a:spcPct val="100000"/>
              </a:lnSpc>
              <a:spcBef>
                <a:spcPts val="34"/>
              </a:spcBef>
            </a:pPr>
            <a:endParaRPr sz="2450">
              <a:latin typeface="Times New Roman"/>
              <a:cs typeface="Times New Roman"/>
            </a:endParaRPr>
          </a:p>
          <a:p>
            <a:pPr marL="12700" marR="184785">
              <a:lnSpc>
                <a:spcPts val="2410"/>
              </a:lnSpc>
            </a:pPr>
            <a:r>
              <a:rPr sz="2400" spc="-5" dirty="0">
                <a:latin typeface="ＭＳ Ｐゴシック"/>
                <a:cs typeface="ＭＳ Ｐゴシック"/>
              </a:rPr>
              <a:t>［</a:t>
            </a:r>
            <a:r>
              <a:rPr sz="2400" spc="-5" dirty="0">
                <a:solidFill>
                  <a:srgbClr val="0000FF"/>
                </a:solidFill>
                <a:latin typeface="ＭＳ Ｐゴシック"/>
                <a:cs typeface="ＭＳ Ｐゴシック"/>
              </a:rPr>
              <a:t>現存植生図</a:t>
            </a:r>
            <a:r>
              <a:rPr sz="2400" spc="-5" dirty="0">
                <a:latin typeface="ＭＳ Ｐゴシック"/>
                <a:cs typeface="ＭＳ Ｐゴシック"/>
              </a:rPr>
              <a:t>］　図を描く時点で現実に分布している植生や耕地、市街地  などを忠実に地図の上に描いたもの</a:t>
            </a:r>
            <a:endParaRPr sz="2400">
              <a:latin typeface="ＭＳ Ｐゴシック"/>
              <a:cs typeface="ＭＳ Ｐゴシック"/>
            </a:endParaRPr>
          </a:p>
          <a:p>
            <a:pPr>
              <a:lnSpc>
                <a:spcPct val="100000"/>
              </a:lnSpc>
              <a:spcBef>
                <a:spcPts val="19"/>
              </a:spcBef>
            </a:pPr>
            <a:endParaRPr sz="2300">
              <a:latin typeface="Times New Roman"/>
              <a:cs typeface="Times New Roman"/>
            </a:endParaRPr>
          </a:p>
          <a:p>
            <a:pPr marL="12700" marR="67310">
              <a:lnSpc>
                <a:spcPct val="86600"/>
              </a:lnSpc>
            </a:pPr>
            <a:r>
              <a:rPr sz="2400" dirty="0">
                <a:latin typeface="ＭＳ Ｐゴシック"/>
                <a:cs typeface="ＭＳ Ｐゴシック"/>
              </a:rPr>
              <a:t>［</a:t>
            </a:r>
            <a:r>
              <a:rPr sz="2400" dirty="0">
                <a:solidFill>
                  <a:srgbClr val="0000FF"/>
                </a:solidFill>
                <a:latin typeface="ＭＳ Ｐゴシック"/>
                <a:cs typeface="ＭＳ Ｐゴシック"/>
              </a:rPr>
              <a:t>潜在自然植生図</a:t>
            </a:r>
            <a:r>
              <a:rPr sz="2400" dirty="0">
                <a:latin typeface="ＭＳ Ｐゴシック"/>
                <a:cs typeface="ＭＳ Ｐゴシック"/>
              </a:rPr>
              <a:t>］　潜在自然植生（</a:t>
            </a:r>
            <a:r>
              <a:rPr sz="2400" spc="-90" dirty="0">
                <a:latin typeface="Arial"/>
                <a:cs typeface="Arial"/>
              </a:rPr>
              <a:t>T</a:t>
            </a:r>
            <a:r>
              <a:rPr sz="2400" spc="-10" dirty="0">
                <a:latin typeface="Arial"/>
                <a:cs typeface="Arial"/>
              </a:rPr>
              <a:t>uxe</a:t>
            </a:r>
            <a:r>
              <a:rPr sz="2400" dirty="0">
                <a:latin typeface="Arial"/>
                <a:cs typeface="Arial"/>
              </a:rPr>
              <a:t>n,</a:t>
            </a:r>
            <a:r>
              <a:rPr sz="2400" spc="-10" dirty="0">
                <a:latin typeface="Arial"/>
                <a:cs typeface="Arial"/>
              </a:rPr>
              <a:t>1956</a:t>
            </a:r>
            <a:r>
              <a:rPr sz="2400" spc="15" dirty="0">
                <a:latin typeface="Arial"/>
                <a:cs typeface="Arial"/>
              </a:rPr>
              <a:t>)</a:t>
            </a:r>
            <a:r>
              <a:rPr sz="2400" dirty="0">
                <a:latin typeface="ＭＳ Ｐゴシック"/>
                <a:cs typeface="ＭＳ Ｐゴシック"/>
              </a:rPr>
              <a:t>と</a:t>
            </a:r>
            <a:r>
              <a:rPr sz="2400" spc="-10" dirty="0">
                <a:latin typeface="ＭＳ Ｐゴシック"/>
                <a:cs typeface="ＭＳ Ｐゴシック"/>
              </a:rPr>
              <a:t>は</a:t>
            </a:r>
            <a:r>
              <a:rPr sz="2400" dirty="0">
                <a:latin typeface="ＭＳ Ｐゴシック"/>
                <a:cs typeface="ＭＳ Ｐゴシック"/>
              </a:rPr>
              <a:t>、「現在の気候およ  </a:t>
            </a:r>
            <a:r>
              <a:rPr sz="2400" spc="-5" dirty="0">
                <a:latin typeface="ＭＳ Ｐゴシック"/>
                <a:cs typeface="ＭＳ Ｐゴシック"/>
              </a:rPr>
              <a:t>び土壌条件下において人間の干渉なしに遷移が完成した時に成立する  植生構造」。この推定された植生を地図上に描いた図。</a:t>
            </a:r>
            <a:endParaRPr sz="2400">
              <a:latin typeface="ＭＳ Ｐゴシック"/>
              <a:cs typeface="ＭＳ Ｐゴシック"/>
            </a:endParaRPr>
          </a:p>
        </p:txBody>
      </p:sp>
      <p:sp>
        <p:nvSpPr>
          <p:cNvPr id="4" name="object 4"/>
          <p:cNvSpPr txBox="1"/>
          <p:nvPr/>
        </p:nvSpPr>
        <p:spPr>
          <a:xfrm>
            <a:off x="436880" y="7100569"/>
            <a:ext cx="3987800" cy="360680"/>
          </a:xfrm>
          <a:prstGeom prst="rect">
            <a:avLst/>
          </a:prstGeom>
        </p:spPr>
        <p:txBody>
          <a:bodyPr vert="horz" wrap="square" lIns="0" tIns="0" rIns="0" bIns="0" rtlCol="0">
            <a:spAutoFit/>
          </a:bodyPr>
          <a:lstStyle/>
          <a:p>
            <a:pPr marL="12700">
              <a:lnSpc>
                <a:spcPts val="2835"/>
              </a:lnSpc>
            </a:pPr>
            <a:r>
              <a:rPr sz="2400" dirty="0">
                <a:latin typeface="ＭＳ Ｐゴシック"/>
                <a:cs typeface="ＭＳ Ｐゴシック"/>
              </a:rPr>
              <a:t>潜在自然植生図≒推定極相図</a:t>
            </a:r>
            <a:endParaRPr sz="2400">
              <a:latin typeface="ＭＳ Ｐゴシック"/>
              <a:cs typeface="ＭＳ Ｐゴシック"/>
            </a:endParaRPr>
          </a:p>
        </p:txBody>
      </p:sp>
      <p:sp>
        <p:nvSpPr>
          <p:cNvPr id="5" name="object 5"/>
          <p:cNvSpPr txBox="1"/>
          <p:nvPr/>
        </p:nvSpPr>
        <p:spPr>
          <a:xfrm>
            <a:off x="5981700" y="7186930"/>
            <a:ext cx="3492500" cy="285115"/>
          </a:xfrm>
          <a:prstGeom prst="rect">
            <a:avLst/>
          </a:prstGeom>
        </p:spPr>
        <p:txBody>
          <a:bodyPr vert="horz" wrap="square" lIns="0" tIns="0" rIns="0" bIns="0" rtlCol="0">
            <a:spAutoFit/>
          </a:bodyPr>
          <a:lstStyle/>
          <a:p>
            <a:pPr marL="12700">
              <a:lnSpc>
                <a:spcPct val="100000"/>
              </a:lnSpc>
            </a:pPr>
            <a:r>
              <a:rPr sz="1800" dirty="0">
                <a:latin typeface="Arial"/>
                <a:cs typeface="Arial"/>
              </a:rPr>
              <a:t>(</a:t>
            </a:r>
            <a:r>
              <a:rPr sz="1800" dirty="0">
                <a:latin typeface="ＭＳ Ｐゴシック"/>
                <a:cs typeface="ＭＳ Ｐゴシック"/>
              </a:rPr>
              <a:t>林一六著、「植生地理学」、大明堂）</a:t>
            </a:r>
            <a:endParaRPr sz="1800">
              <a:latin typeface="ＭＳ Ｐゴシック"/>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28490" y="2159000"/>
            <a:ext cx="5443220" cy="538607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17219" y="521969"/>
            <a:ext cx="8612505" cy="604520"/>
          </a:xfrm>
          <a:prstGeom prst="rect">
            <a:avLst/>
          </a:prstGeom>
        </p:spPr>
        <p:txBody>
          <a:bodyPr vert="horz" wrap="square" lIns="0" tIns="0" rIns="0" bIns="0" rtlCol="0">
            <a:spAutoFit/>
          </a:bodyPr>
          <a:lstStyle/>
          <a:p>
            <a:pPr marL="12700" marR="5080">
              <a:lnSpc>
                <a:spcPts val="2400"/>
              </a:lnSpc>
            </a:pPr>
            <a:r>
              <a:rPr sz="2400" b="0" spc="-5" dirty="0">
                <a:solidFill>
                  <a:srgbClr val="000000"/>
                </a:solidFill>
                <a:latin typeface="ＭＳ Ｐゴシック"/>
                <a:cs typeface="ＭＳ Ｐゴシック"/>
              </a:rPr>
              <a:t>［</a:t>
            </a:r>
            <a:r>
              <a:rPr sz="2400" b="0" spc="-5" dirty="0">
                <a:solidFill>
                  <a:srgbClr val="0000FF"/>
                </a:solidFill>
                <a:latin typeface="ＭＳ Ｐゴシック"/>
                <a:cs typeface="ＭＳ Ｐゴシック"/>
              </a:rPr>
              <a:t>自然林</a:t>
            </a:r>
            <a:r>
              <a:rPr sz="2400" b="0" spc="-5" dirty="0">
                <a:solidFill>
                  <a:srgbClr val="000000"/>
                </a:solidFill>
                <a:latin typeface="ＭＳ Ｐゴシック"/>
                <a:cs typeface="ＭＳ Ｐゴシック"/>
              </a:rPr>
              <a:t>］　人間が植栽した林以外のすべての林を指し、伐採した林  や火入れをした林でも、そこから自然に回復した林はすべて自然林</a:t>
            </a:r>
            <a:endParaRPr sz="2400">
              <a:latin typeface="ＭＳ Ｐゴシック"/>
              <a:cs typeface="ＭＳ Ｐゴシック"/>
            </a:endParaRPr>
          </a:p>
        </p:txBody>
      </p:sp>
      <p:sp>
        <p:nvSpPr>
          <p:cNvPr id="4" name="object 4"/>
          <p:cNvSpPr txBox="1"/>
          <p:nvPr/>
        </p:nvSpPr>
        <p:spPr>
          <a:xfrm>
            <a:off x="617219" y="1469644"/>
            <a:ext cx="8667115" cy="1250950"/>
          </a:xfrm>
          <a:prstGeom prst="rect">
            <a:avLst/>
          </a:prstGeom>
        </p:spPr>
        <p:txBody>
          <a:bodyPr vert="horz" wrap="square" lIns="0" tIns="0" rIns="0" bIns="0" rtlCol="0">
            <a:spAutoFit/>
          </a:bodyPr>
          <a:lstStyle/>
          <a:p>
            <a:pPr marL="12700" marR="5080">
              <a:lnSpc>
                <a:spcPts val="2410"/>
              </a:lnSpc>
            </a:pPr>
            <a:r>
              <a:rPr sz="2400" spc="-5" dirty="0">
                <a:latin typeface="ＭＳ Ｐゴシック"/>
                <a:cs typeface="ＭＳ Ｐゴシック"/>
              </a:rPr>
              <a:t>［</a:t>
            </a:r>
            <a:r>
              <a:rPr sz="2400" spc="-5" dirty="0">
                <a:solidFill>
                  <a:srgbClr val="0000FF"/>
                </a:solidFill>
                <a:latin typeface="ＭＳ Ｐゴシック"/>
                <a:cs typeface="ＭＳ Ｐゴシック"/>
              </a:rPr>
              <a:t>一次林（原生林）</a:t>
            </a:r>
            <a:r>
              <a:rPr sz="2400" spc="-5" dirty="0">
                <a:latin typeface="ＭＳ Ｐゴシック"/>
                <a:cs typeface="ＭＳ Ｐゴシック"/>
              </a:rPr>
              <a:t>］　自然林のうち、過去一度も人為の加わらない森  林。極相に達した一次林と遷移の途中相のものがある。</a:t>
            </a:r>
            <a:endParaRPr sz="2400">
              <a:latin typeface="ＭＳ Ｐゴシック"/>
              <a:cs typeface="ＭＳ Ｐゴシック"/>
            </a:endParaRPr>
          </a:p>
          <a:p>
            <a:pPr>
              <a:lnSpc>
                <a:spcPct val="100000"/>
              </a:lnSpc>
              <a:spcBef>
                <a:spcPts val="3"/>
              </a:spcBef>
            </a:pPr>
            <a:endParaRPr sz="1900">
              <a:latin typeface="Times New Roman"/>
              <a:cs typeface="Times New Roman"/>
            </a:endParaRPr>
          </a:p>
          <a:p>
            <a:pPr marL="12700">
              <a:lnSpc>
                <a:spcPts val="2840"/>
              </a:lnSpc>
            </a:pPr>
            <a:r>
              <a:rPr sz="2400" spc="-5" dirty="0">
                <a:latin typeface="ＭＳ Ｐゴシック"/>
                <a:cs typeface="ＭＳ Ｐゴシック"/>
              </a:rPr>
              <a:t>［</a:t>
            </a:r>
            <a:r>
              <a:rPr sz="2400" spc="-5" dirty="0">
                <a:solidFill>
                  <a:srgbClr val="0000FF"/>
                </a:solidFill>
                <a:latin typeface="ＭＳ Ｐゴシック"/>
                <a:cs typeface="ＭＳ Ｐゴシック"/>
              </a:rPr>
              <a:t>二次林</a:t>
            </a:r>
            <a:r>
              <a:rPr sz="2400" spc="-5" dirty="0">
                <a:latin typeface="ＭＳ Ｐゴシック"/>
                <a:cs typeface="ＭＳ Ｐゴシック"/>
              </a:rPr>
              <a:t>］　過去に幾度か人為の加わった林を指す。</a:t>
            </a:r>
            <a:endParaRPr sz="2400">
              <a:latin typeface="ＭＳ Ｐゴシック"/>
              <a:cs typeface="ＭＳ Ｐゴシック"/>
            </a:endParaRPr>
          </a:p>
        </p:txBody>
      </p:sp>
      <p:sp>
        <p:nvSpPr>
          <p:cNvPr id="5" name="object 5"/>
          <p:cNvSpPr/>
          <p:nvPr/>
        </p:nvSpPr>
        <p:spPr>
          <a:xfrm>
            <a:off x="1024889" y="3004820"/>
            <a:ext cx="3835400" cy="329565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67359" y="6610350"/>
            <a:ext cx="3583940" cy="685165"/>
          </a:xfrm>
          <a:prstGeom prst="rect">
            <a:avLst/>
          </a:prstGeom>
        </p:spPr>
        <p:txBody>
          <a:bodyPr vert="horz" wrap="square" lIns="0" tIns="0" rIns="0" bIns="0" rtlCol="0">
            <a:spAutoFit/>
          </a:bodyPr>
          <a:lstStyle/>
          <a:p>
            <a:pPr marL="12700" marR="5080">
              <a:lnSpc>
                <a:spcPts val="1800"/>
              </a:lnSpc>
            </a:pPr>
            <a:r>
              <a:rPr sz="1800" dirty="0">
                <a:latin typeface="ＭＳ Ｐゴシック"/>
                <a:cs typeface="ＭＳ Ｐゴシック"/>
              </a:rPr>
              <a:t>日本列島の潜在植生（右）と二次林  の分布（杉谷ほか著、</a:t>
            </a:r>
            <a:r>
              <a:rPr sz="1800" spc="-15" dirty="0">
                <a:latin typeface="ＭＳ Ｐゴシック"/>
                <a:cs typeface="ＭＳ Ｐゴシック"/>
              </a:rPr>
              <a:t>「</a:t>
            </a:r>
            <a:r>
              <a:rPr sz="1800" dirty="0">
                <a:latin typeface="ＭＳ Ｐゴシック"/>
                <a:cs typeface="ＭＳ Ｐゴシック"/>
              </a:rPr>
              <a:t>風景のなかの  自然地理」、古今書院）</a:t>
            </a:r>
            <a:endParaRPr sz="1800">
              <a:latin typeface="ＭＳ Ｐゴシック"/>
              <a:cs typeface="ＭＳ Ｐ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10078720" cy="612013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65099" rIns="0" bIns="0" rtlCol="0">
            <a:spAutoFit/>
          </a:bodyPr>
          <a:lstStyle/>
          <a:p>
            <a:pPr marL="1061720">
              <a:lnSpc>
                <a:spcPct val="100000"/>
              </a:lnSpc>
            </a:pPr>
            <a:r>
              <a:rPr sz="2400" spc="-5" dirty="0">
                <a:solidFill>
                  <a:srgbClr val="00007F"/>
                </a:solidFill>
                <a:latin typeface="Arial Black"/>
                <a:cs typeface="Arial Black"/>
              </a:rPr>
              <a:t>BIOMES, </a:t>
            </a:r>
            <a:r>
              <a:rPr sz="2400" spc="-20" dirty="0">
                <a:solidFill>
                  <a:srgbClr val="00007F"/>
                </a:solidFill>
                <a:latin typeface="Arial Black"/>
                <a:cs typeface="Arial Black"/>
              </a:rPr>
              <a:t>FORMATION </a:t>
            </a:r>
            <a:r>
              <a:rPr sz="2400" spc="-5" dirty="0">
                <a:solidFill>
                  <a:srgbClr val="00007F"/>
                </a:solidFill>
                <a:latin typeface="Arial Black"/>
                <a:cs typeface="Arial Black"/>
              </a:rPr>
              <a:t>CLASSES, </a:t>
            </a:r>
            <a:r>
              <a:rPr sz="2400" dirty="0">
                <a:solidFill>
                  <a:srgbClr val="00007F"/>
                </a:solidFill>
                <a:latin typeface="Arial Black"/>
                <a:cs typeface="Arial Black"/>
              </a:rPr>
              <a:t>AND</a:t>
            </a:r>
            <a:r>
              <a:rPr sz="2400" spc="-5" dirty="0">
                <a:solidFill>
                  <a:srgbClr val="00007F"/>
                </a:solidFill>
                <a:latin typeface="Arial Black"/>
                <a:cs typeface="Arial Black"/>
              </a:rPr>
              <a:t> </a:t>
            </a:r>
            <a:r>
              <a:rPr sz="2400" spc="-30" dirty="0">
                <a:solidFill>
                  <a:srgbClr val="00007F"/>
                </a:solidFill>
                <a:latin typeface="Arial Black"/>
                <a:cs typeface="Arial Black"/>
              </a:rPr>
              <a:t>CLIMATE</a:t>
            </a:r>
            <a:endParaRPr sz="2400">
              <a:latin typeface="Arial Black"/>
              <a:cs typeface="Arial Black"/>
            </a:endParaRPr>
          </a:p>
        </p:txBody>
      </p:sp>
      <p:sp>
        <p:nvSpPr>
          <p:cNvPr id="4" name="object 4"/>
          <p:cNvSpPr txBox="1"/>
          <p:nvPr/>
        </p:nvSpPr>
        <p:spPr>
          <a:xfrm>
            <a:off x="5935979" y="5888990"/>
            <a:ext cx="2146935" cy="1023619"/>
          </a:xfrm>
          <a:prstGeom prst="rect">
            <a:avLst/>
          </a:prstGeom>
        </p:spPr>
        <p:txBody>
          <a:bodyPr vert="horz" wrap="square" lIns="0" tIns="0" rIns="0" bIns="0" rtlCol="0">
            <a:spAutoFit/>
          </a:bodyPr>
          <a:lstStyle/>
          <a:p>
            <a:pPr marL="119380" indent="-106680">
              <a:lnSpc>
                <a:spcPts val="1625"/>
              </a:lnSpc>
              <a:buChar char="-"/>
              <a:tabLst>
                <a:tab pos="119380" algn="l"/>
              </a:tabLst>
            </a:pPr>
            <a:r>
              <a:rPr sz="1400" spc="-20" dirty="0">
                <a:solidFill>
                  <a:srgbClr val="00007F"/>
                </a:solidFill>
                <a:latin typeface="Arial"/>
                <a:cs typeface="Arial"/>
              </a:rPr>
              <a:t>Tall-grass</a:t>
            </a:r>
            <a:r>
              <a:rPr sz="1400" spc="-50" dirty="0">
                <a:solidFill>
                  <a:srgbClr val="00007F"/>
                </a:solidFill>
                <a:latin typeface="Arial"/>
                <a:cs typeface="Arial"/>
              </a:rPr>
              <a:t> </a:t>
            </a:r>
            <a:r>
              <a:rPr sz="1400" spc="-5" dirty="0">
                <a:solidFill>
                  <a:srgbClr val="00007F"/>
                </a:solidFill>
                <a:latin typeface="Arial"/>
                <a:cs typeface="Arial"/>
              </a:rPr>
              <a:t>prairie</a:t>
            </a:r>
            <a:endParaRPr sz="1400">
              <a:latin typeface="Arial"/>
              <a:cs typeface="Arial"/>
            </a:endParaRPr>
          </a:p>
          <a:p>
            <a:pPr marL="121285" indent="-108585">
              <a:lnSpc>
                <a:spcPts val="1575"/>
              </a:lnSpc>
              <a:buChar char="-"/>
              <a:tabLst>
                <a:tab pos="121920" algn="l"/>
              </a:tabLst>
            </a:pPr>
            <a:r>
              <a:rPr sz="1400" spc="-5" dirty="0">
                <a:solidFill>
                  <a:srgbClr val="00007F"/>
                </a:solidFill>
                <a:latin typeface="Arial"/>
                <a:cs typeface="Arial"/>
              </a:rPr>
              <a:t>Short-grass</a:t>
            </a:r>
            <a:r>
              <a:rPr sz="1400" spc="-40" dirty="0">
                <a:solidFill>
                  <a:srgbClr val="00007F"/>
                </a:solidFill>
                <a:latin typeface="Arial"/>
                <a:cs typeface="Arial"/>
              </a:rPr>
              <a:t> </a:t>
            </a:r>
            <a:r>
              <a:rPr sz="1400" spc="-5" dirty="0">
                <a:solidFill>
                  <a:srgbClr val="00007F"/>
                </a:solidFill>
                <a:latin typeface="Arial"/>
                <a:cs typeface="Arial"/>
              </a:rPr>
              <a:t>prairie</a:t>
            </a:r>
            <a:endParaRPr sz="1400">
              <a:latin typeface="Arial"/>
              <a:cs typeface="Arial"/>
            </a:endParaRPr>
          </a:p>
          <a:p>
            <a:pPr marL="121285" indent="-108585">
              <a:lnSpc>
                <a:spcPts val="1575"/>
              </a:lnSpc>
              <a:buChar char="-"/>
              <a:tabLst>
                <a:tab pos="121920" algn="l"/>
              </a:tabLst>
            </a:pPr>
            <a:r>
              <a:rPr sz="1400" spc="-5" dirty="0">
                <a:solidFill>
                  <a:srgbClr val="00007F"/>
                </a:solidFill>
                <a:latin typeface="Arial"/>
                <a:cs typeface="Arial"/>
              </a:rPr>
              <a:t>Semidesert</a:t>
            </a:r>
            <a:endParaRPr sz="1400">
              <a:latin typeface="Arial"/>
              <a:cs typeface="Arial"/>
            </a:endParaRPr>
          </a:p>
          <a:p>
            <a:pPr marL="121285" indent="-108585">
              <a:lnSpc>
                <a:spcPts val="1570"/>
              </a:lnSpc>
              <a:buChar char="-"/>
              <a:tabLst>
                <a:tab pos="121920" algn="l"/>
              </a:tabLst>
            </a:pPr>
            <a:r>
              <a:rPr sz="1400" spc="-5" dirty="0">
                <a:solidFill>
                  <a:srgbClr val="00007F"/>
                </a:solidFill>
                <a:latin typeface="Arial"/>
                <a:cs typeface="Arial"/>
              </a:rPr>
              <a:t>Desert shurub and</a:t>
            </a:r>
            <a:r>
              <a:rPr sz="1400" spc="-10" dirty="0">
                <a:solidFill>
                  <a:srgbClr val="00007F"/>
                </a:solidFill>
                <a:latin typeface="Arial"/>
                <a:cs typeface="Arial"/>
              </a:rPr>
              <a:t> </a:t>
            </a:r>
            <a:r>
              <a:rPr sz="1400" spc="-5" dirty="0">
                <a:solidFill>
                  <a:srgbClr val="00007F"/>
                </a:solidFill>
                <a:latin typeface="Arial"/>
                <a:cs typeface="Arial"/>
              </a:rPr>
              <a:t>desert</a:t>
            </a:r>
            <a:endParaRPr sz="1400">
              <a:latin typeface="Arial"/>
              <a:cs typeface="Arial"/>
            </a:endParaRPr>
          </a:p>
          <a:p>
            <a:pPr marL="121285" indent="-108585">
              <a:lnSpc>
                <a:spcPts val="1625"/>
              </a:lnSpc>
              <a:buChar char="-"/>
              <a:tabLst>
                <a:tab pos="121920" algn="l"/>
              </a:tabLst>
            </a:pPr>
            <a:r>
              <a:rPr sz="1400" dirty="0">
                <a:solidFill>
                  <a:srgbClr val="00007F"/>
                </a:solidFill>
                <a:latin typeface="Arial"/>
                <a:cs typeface="Arial"/>
              </a:rPr>
              <a:t>Ice, Ice</a:t>
            </a:r>
            <a:r>
              <a:rPr sz="1400" spc="-60" dirty="0">
                <a:solidFill>
                  <a:srgbClr val="00007F"/>
                </a:solidFill>
                <a:latin typeface="Arial"/>
                <a:cs typeface="Arial"/>
              </a:rPr>
              <a:t> </a:t>
            </a:r>
            <a:r>
              <a:rPr sz="1400" spc="-5" dirty="0">
                <a:solidFill>
                  <a:srgbClr val="00007F"/>
                </a:solidFill>
                <a:latin typeface="Arial"/>
                <a:cs typeface="Arial"/>
              </a:rPr>
              <a:t>sheet</a:t>
            </a:r>
            <a:endParaRPr sz="1400">
              <a:latin typeface="Arial"/>
              <a:cs typeface="Arial"/>
            </a:endParaRPr>
          </a:p>
        </p:txBody>
      </p:sp>
      <p:sp>
        <p:nvSpPr>
          <p:cNvPr id="5" name="object 5"/>
          <p:cNvSpPr txBox="1"/>
          <p:nvPr/>
        </p:nvSpPr>
        <p:spPr>
          <a:xfrm>
            <a:off x="257809" y="670559"/>
            <a:ext cx="7660640" cy="2647950"/>
          </a:xfrm>
          <a:prstGeom prst="rect">
            <a:avLst/>
          </a:prstGeom>
        </p:spPr>
        <p:txBody>
          <a:bodyPr vert="horz" wrap="square" lIns="0" tIns="0" rIns="0" bIns="0" rtlCol="0">
            <a:spAutoFit/>
          </a:bodyPr>
          <a:lstStyle/>
          <a:p>
            <a:pPr marL="1884045">
              <a:lnSpc>
                <a:spcPct val="100000"/>
              </a:lnSpc>
            </a:pPr>
            <a:r>
              <a:rPr sz="1800" dirty="0">
                <a:latin typeface="Arial"/>
                <a:cs typeface="Arial"/>
              </a:rPr>
              <a:t>A </a:t>
            </a:r>
            <a:r>
              <a:rPr sz="1800" spc="-10" dirty="0">
                <a:latin typeface="Arial"/>
                <a:cs typeface="Arial"/>
              </a:rPr>
              <a:t>generalized </a:t>
            </a:r>
            <a:r>
              <a:rPr sz="1800" spc="-15" dirty="0">
                <a:latin typeface="Arial"/>
                <a:cs typeface="Arial"/>
              </a:rPr>
              <a:t>world </a:t>
            </a:r>
            <a:r>
              <a:rPr sz="1800" spc="-5" dirty="0">
                <a:latin typeface="Arial"/>
                <a:cs typeface="Arial"/>
              </a:rPr>
              <a:t>map of vegetation formation</a:t>
            </a:r>
            <a:r>
              <a:rPr sz="1800" spc="-90" dirty="0">
                <a:latin typeface="Arial"/>
                <a:cs typeface="Arial"/>
              </a:rPr>
              <a:t> </a:t>
            </a:r>
            <a:r>
              <a:rPr sz="1800" spc="-5" dirty="0">
                <a:latin typeface="Arial"/>
                <a:cs typeface="Arial"/>
              </a:rPr>
              <a:t>classes.</a:t>
            </a:r>
            <a:endParaRPr sz="1800">
              <a:latin typeface="Arial"/>
              <a:cs typeface="Arial"/>
            </a:endParaRPr>
          </a:p>
          <a:p>
            <a:pPr marL="12700" marR="5311775">
              <a:lnSpc>
                <a:spcPts val="1570"/>
              </a:lnSpc>
              <a:spcBef>
                <a:spcPts val="1425"/>
              </a:spcBef>
              <a:buChar char="-"/>
              <a:tabLst>
                <a:tab pos="121920" algn="l"/>
              </a:tabLst>
            </a:pPr>
            <a:r>
              <a:rPr sz="1400" spc="-5" dirty="0">
                <a:solidFill>
                  <a:srgbClr val="00007F"/>
                </a:solidFill>
                <a:latin typeface="Arial"/>
                <a:cs typeface="Arial"/>
              </a:rPr>
              <a:t>Equatorial and tropical-zone  rainforests</a:t>
            </a:r>
            <a:endParaRPr sz="1400">
              <a:latin typeface="Arial"/>
              <a:cs typeface="Arial"/>
            </a:endParaRPr>
          </a:p>
          <a:p>
            <a:pPr marL="12700" marR="5530215">
              <a:lnSpc>
                <a:spcPts val="1570"/>
              </a:lnSpc>
              <a:spcBef>
                <a:spcPts val="10"/>
              </a:spcBef>
              <a:buChar char="-"/>
              <a:tabLst>
                <a:tab pos="121920" algn="l"/>
              </a:tabLst>
            </a:pPr>
            <a:r>
              <a:rPr sz="1400" spc="-5" dirty="0">
                <a:solidFill>
                  <a:srgbClr val="00007F"/>
                </a:solidFill>
                <a:latin typeface="Arial"/>
                <a:cs typeface="Arial"/>
              </a:rPr>
              <a:t>Monsoon </a:t>
            </a:r>
            <a:r>
              <a:rPr sz="1400" dirty="0">
                <a:solidFill>
                  <a:srgbClr val="00007F"/>
                </a:solidFill>
                <a:latin typeface="Arial"/>
                <a:cs typeface="Arial"/>
              </a:rPr>
              <a:t>forest, </a:t>
            </a:r>
            <a:r>
              <a:rPr sz="1400" spc="-10" dirty="0">
                <a:solidFill>
                  <a:srgbClr val="00007F"/>
                </a:solidFill>
                <a:latin typeface="Arial"/>
                <a:cs typeface="Arial"/>
              </a:rPr>
              <a:t>savanna  woodland, </a:t>
            </a:r>
            <a:r>
              <a:rPr sz="1400" spc="-5" dirty="0">
                <a:solidFill>
                  <a:srgbClr val="00007F"/>
                </a:solidFill>
                <a:latin typeface="Arial"/>
                <a:cs typeface="Arial"/>
              </a:rPr>
              <a:t>thorntree-tall  grass</a:t>
            </a:r>
            <a:r>
              <a:rPr sz="1400" spc="-75" dirty="0">
                <a:solidFill>
                  <a:srgbClr val="00007F"/>
                </a:solidFill>
                <a:latin typeface="Arial"/>
                <a:cs typeface="Arial"/>
              </a:rPr>
              <a:t> </a:t>
            </a:r>
            <a:r>
              <a:rPr sz="1400" spc="-5" dirty="0">
                <a:solidFill>
                  <a:srgbClr val="00007F"/>
                </a:solidFill>
                <a:latin typeface="Arial"/>
                <a:cs typeface="Arial"/>
              </a:rPr>
              <a:t>savanna</a:t>
            </a:r>
            <a:endParaRPr sz="1400">
              <a:latin typeface="Arial"/>
              <a:cs typeface="Arial"/>
            </a:endParaRPr>
          </a:p>
          <a:p>
            <a:pPr marL="12700" marR="5790565">
              <a:lnSpc>
                <a:spcPts val="1570"/>
              </a:lnSpc>
              <a:spcBef>
                <a:spcPts val="10"/>
              </a:spcBef>
              <a:buChar char="-"/>
              <a:tabLst>
                <a:tab pos="121920" algn="l"/>
              </a:tabLst>
            </a:pPr>
            <a:r>
              <a:rPr sz="1400" spc="-5" dirty="0">
                <a:solidFill>
                  <a:srgbClr val="00007F"/>
                </a:solidFill>
                <a:latin typeface="Arial"/>
                <a:cs typeface="Arial"/>
              </a:rPr>
              <a:t>Subtropical </a:t>
            </a:r>
            <a:r>
              <a:rPr sz="1400" spc="-10" dirty="0">
                <a:solidFill>
                  <a:srgbClr val="00007F"/>
                </a:solidFill>
                <a:latin typeface="Arial"/>
                <a:cs typeface="Arial"/>
              </a:rPr>
              <a:t>evergreen  </a:t>
            </a:r>
            <a:r>
              <a:rPr sz="1400" spc="-5" dirty="0">
                <a:solidFill>
                  <a:srgbClr val="00007F"/>
                </a:solidFill>
                <a:latin typeface="Arial"/>
                <a:cs typeface="Arial"/>
              </a:rPr>
              <a:t>forest</a:t>
            </a:r>
            <a:endParaRPr sz="1400">
              <a:latin typeface="Arial"/>
              <a:cs typeface="Arial"/>
            </a:endParaRPr>
          </a:p>
          <a:p>
            <a:pPr marL="121285" indent="-108585">
              <a:lnSpc>
                <a:spcPts val="1485"/>
              </a:lnSpc>
              <a:buChar char="-"/>
              <a:tabLst>
                <a:tab pos="121920" algn="l"/>
              </a:tabLst>
            </a:pPr>
            <a:r>
              <a:rPr sz="1400" spc="-5" dirty="0">
                <a:solidFill>
                  <a:srgbClr val="00007F"/>
                </a:solidFill>
                <a:latin typeface="Arial"/>
                <a:cs typeface="Arial"/>
              </a:rPr>
              <a:t>Midlatitude decisuous</a:t>
            </a:r>
            <a:r>
              <a:rPr sz="1400" spc="-20" dirty="0">
                <a:solidFill>
                  <a:srgbClr val="00007F"/>
                </a:solidFill>
                <a:latin typeface="Arial"/>
                <a:cs typeface="Arial"/>
              </a:rPr>
              <a:t> </a:t>
            </a:r>
            <a:r>
              <a:rPr sz="1400" dirty="0">
                <a:solidFill>
                  <a:srgbClr val="00007F"/>
                </a:solidFill>
                <a:latin typeface="Arial"/>
                <a:cs typeface="Arial"/>
              </a:rPr>
              <a:t>forest</a:t>
            </a:r>
            <a:endParaRPr sz="1400">
              <a:latin typeface="Arial"/>
              <a:cs typeface="Arial"/>
            </a:endParaRPr>
          </a:p>
          <a:p>
            <a:pPr marL="12700" marR="5449570">
              <a:lnSpc>
                <a:spcPts val="1570"/>
              </a:lnSpc>
              <a:spcBef>
                <a:spcPts val="95"/>
              </a:spcBef>
              <a:buChar char="-"/>
              <a:tabLst>
                <a:tab pos="121920" algn="l"/>
              </a:tabLst>
            </a:pPr>
            <a:r>
              <a:rPr sz="1400" spc="-5" dirty="0">
                <a:solidFill>
                  <a:srgbClr val="00007F"/>
                </a:solidFill>
                <a:latin typeface="Arial"/>
                <a:cs typeface="Arial"/>
              </a:rPr>
              <a:t>Cold needleleaf forest and  </a:t>
            </a:r>
            <a:r>
              <a:rPr sz="1400" dirty="0">
                <a:solidFill>
                  <a:srgbClr val="00007F"/>
                </a:solidFill>
                <a:latin typeface="Arial"/>
                <a:cs typeface="Arial"/>
              </a:rPr>
              <a:t>coastal</a:t>
            </a:r>
            <a:r>
              <a:rPr sz="1400" spc="-60" dirty="0">
                <a:solidFill>
                  <a:srgbClr val="00007F"/>
                </a:solidFill>
                <a:latin typeface="Arial"/>
                <a:cs typeface="Arial"/>
              </a:rPr>
              <a:t> </a:t>
            </a:r>
            <a:r>
              <a:rPr sz="1400" spc="-5" dirty="0">
                <a:solidFill>
                  <a:srgbClr val="00007F"/>
                </a:solidFill>
                <a:latin typeface="Arial"/>
                <a:cs typeface="Arial"/>
              </a:rPr>
              <a:t>forest</a:t>
            </a:r>
            <a:endParaRPr sz="1400">
              <a:latin typeface="Arial"/>
              <a:cs typeface="Arial"/>
            </a:endParaRPr>
          </a:p>
          <a:p>
            <a:pPr marL="121285" indent="-108585">
              <a:lnSpc>
                <a:spcPts val="1535"/>
              </a:lnSpc>
              <a:buChar char="-"/>
              <a:tabLst>
                <a:tab pos="121920" algn="l"/>
              </a:tabLst>
            </a:pPr>
            <a:r>
              <a:rPr sz="1400" spc="-5" dirty="0">
                <a:solidFill>
                  <a:srgbClr val="00007F"/>
                </a:solidFill>
                <a:latin typeface="Arial"/>
                <a:cs typeface="Arial"/>
              </a:rPr>
              <a:t>Sclerophyll</a:t>
            </a:r>
            <a:r>
              <a:rPr sz="1400" spc="-65" dirty="0">
                <a:solidFill>
                  <a:srgbClr val="00007F"/>
                </a:solidFill>
                <a:latin typeface="Arial"/>
                <a:cs typeface="Arial"/>
              </a:rPr>
              <a:t> </a:t>
            </a:r>
            <a:r>
              <a:rPr sz="1400" spc="-5" dirty="0">
                <a:solidFill>
                  <a:srgbClr val="00007F"/>
                </a:solidFill>
                <a:latin typeface="Arial"/>
                <a:cs typeface="Arial"/>
              </a:rPr>
              <a:t>vegetation</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91659" y="214629"/>
            <a:ext cx="5400040" cy="723010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7809" y="373252"/>
            <a:ext cx="4222750" cy="878840"/>
          </a:xfrm>
          <a:prstGeom prst="rect">
            <a:avLst/>
          </a:prstGeom>
        </p:spPr>
        <p:txBody>
          <a:bodyPr vert="horz" wrap="square" lIns="0" tIns="0" rIns="0" bIns="0" rtlCol="0">
            <a:spAutoFit/>
          </a:bodyPr>
          <a:lstStyle/>
          <a:p>
            <a:pPr marL="12700" marR="5080">
              <a:lnSpc>
                <a:spcPct val="114999"/>
              </a:lnSpc>
            </a:pPr>
            <a:r>
              <a:rPr sz="2400" dirty="0">
                <a:solidFill>
                  <a:srgbClr val="00007F"/>
                </a:solidFill>
                <a:latin typeface="Arial Black"/>
                <a:cs typeface="Arial Black"/>
              </a:rPr>
              <a:t>World </a:t>
            </a:r>
            <a:r>
              <a:rPr sz="2400" spc="-5" dirty="0">
                <a:solidFill>
                  <a:srgbClr val="00007F"/>
                </a:solidFill>
                <a:latin typeface="Arial Black"/>
                <a:cs typeface="Arial Black"/>
              </a:rPr>
              <a:t>distribution of </a:t>
            </a:r>
            <a:r>
              <a:rPr sz="2450" spc="-45" dirty="0">
                <a:solidFill>
                  <a:srgbClr val="00007F"/>
                </a:solidFill>
                <a:latin typeface="Arial Black"/>
                <a:cs typeface="Arial Black"/>
              </a:rPr>
              <a:t>low-  </a:t>
            </a:r>
            <a:r>
              <a:rPr sz="2450" spc="-40" dirty="0">
                <a:solidFill>
                  <a:srgbClr val="00007F"/>
                </a:solidFill>
                <a:latin typeface="Arial Black"/>
                <a:cs typeface="Arial Black"/>
              </a:rPr>
              <a:t>latitude</a:t>
            </a:r>
            <a:r>
              <a:rPr sz="2450" spc="-60" dirty="0">
                <a:solidFill>
                  <a:srgbClr val="00007F"/>
                </a:solidFill>
                <a:latin typeface="Arial Black"/>
                <a:cs typeface="Arial Black"/>
              </a:rPr>
              <a:t> </a:t>
            </a:r>
            <a:r>
              <a:rPr sz="2450" spc="-25" dirty="0">
                <a:solidFill>
                  <a:srgbClr val="00007F"/>
                </a:solidFill>
                <a:latin typeface="Arial Black"/>
                <a:cs typeface="Arial Black"/>
              </a:rPr>
              <a:t>rainforest</a:t>
            </a:r>
            <a:r>
              <a:rPr sz="2400" spc="-25" dirty="0">
                <a:solidFill>
                  <a:srgbClr val="00007F"/>
                </a:solidFill>
                <a:latin typeface="Arial Black"/>
                <a:cs typeface="Arial Black"/>
              </a:rPr>
              <a:t>.</a:t>
            </a:r>
            <a:endParaRPr sz="2400">
              <a:latin typeface="Arial Black"/>
              <a:cs typeface="Arial Black"/>
            </a:endParaRPr>
          </a:p>
        </p:txBody>
      </p:sp>
      <p:sp>
        <p:nvSpPr>
          <p:cNvPr id="4" name="object 4"/>
          <p:cNvSpPr/>
          <p:nvPr/>
        </p:nvSpPr>
        <p:spPr>
          <a:xfrm>
            <a:off x="539750" y="1440180"/>
            <a:ext cx="3600450" cy="27000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9750" y="4259579"/>
            <a:ext cx="3600450" cy="270002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World </a:t>
            </a:r>
            <a:r>
              <a:rPr spc="-5" dirty="0"/>
              <a:t>distribution</a:t>
            </a:r>
            <a:r>
              <a:rPr spc="-60" dirty="0"/>
              <a:t> </a:t>
            </a:r>
            <a:r>
              <a:rPr spc="-10" dirty="0"/>
              <a:t>of</a:t>
            </a:r>
          </a:p>
          <a:p>
            <a:pPr marL="12700">
              <a:lnSpc>
                <a:spcPct val="100000"/>
              </a:lnSpc>
              <a:spcBef>
                <a:spcPts val="450"/>
              </a:spcBef>
            </a:pPr>
            <a:r>
              <a:rPr sz="2450" spc="-35" dirty="0">
                <a:latin typeface="Arial Black"/>
                <a:cs typeface="Arial Black"/>
              </a:rPr>
              <a:t>subtropical evergreen</a:t>
            </a:r>
            <a:r>
              <a:rPr sz="2450" dirty="0">
                <a:latin typeface="Arial Black"/>
                <a:cs typeface="Arial Black"/>
              </a:rPr>
              <a:t> </a:t>
            </a:r>
            <a:r>
              <a:rPr sz="2450" spc="-25" dirty="0">
                <a:latin typeface="Arial Black"/>
                <a:cs typeface="Arial Black"/>
              </a:rPr>
              <a:t>forest</a:t>
            </a:r>
            <a:r>
              <a:rPr spc="-25" dirty="0"/>
              <a:t>.</a:t>
            </a:r>
            <a:endParaRPr sz="2450">
              <a:latin typeface="Arial Black"/>
              <a:cs typeface="Arial Black"/>
            </a:endParaRPr>
          </a:p>
        </p:txBody>
      </p:sp>
      <p:sp>
        <p:nvSpPr>
          <p:cNvPr id="3" name="object 3"/>
          <p:cNvSpPr/>
          <p:nvPr/>
        </p:nvSpPr>
        <p:spPr>
          <a:xfrm>
            <a:off x="539750" y="1483360"/>
            <a:ext cx="1524000" cy="12166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84400" y="1440180"/>
            <a:ext cx="1731010" cy="125983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120129" y="359409"/>
            <a:ext cx="3600450" cy="2160270"/>
          </a:xfrm>
          <a:prstGeom prst="rect">
            <a:avLst/>
          </a:prstGeom>
          <a:ln w="3175">
            <a:solidFill>
              <a:srgbClr val="000000"/>
            </a:solidFill>
          </a:ln>
        </p:spPr>
        <p:txBody>
          <a:bodyPr vert="horz" wrap="square" lIns="0" tIns="113030" rIns="0" bIns="0" rtlCol="0">
            <a:spAutoFit/>
          </a:bodyPr>
          <a:lstStyle/>
          <a:p>
            <a:pPr marL="90170" marR="195580">
              <a:lnSpc>
                <a:spcPct val="93500"/>
              </a:lnSpc>
              <a:spcBef>
                <a:spcPts val="890"/>
              </a:spcBef>
            </a:pPr>
            <a:r>
              <a:rPr sz="1800" dirty="0">
                <a:latin typeface="Arial"/>
                <a:cs typeface="Arial"/>
              </a:rPr>
              <a:t>The </a:t>
            </a:r>
            <a:r>
              <a:rPr sz="1800" spc="-5" dirty="0">
                <a:latin typeface="Arial"/>
                <a:cs typeface="Arial"/>
              </a:rPr>
              <a:t>subtropical evergreen forest  </a:t>
            </a:r>
            <a:r>
              <a:rPr sz="1800" spc="-10" dirty="0">
                <a:latin typeface="Arial"/>
                <a:cs typeface="Arial"/>
              </a:rPr>
              <a:t>includes both brpadleaf and  needleleaf types </a:t>
            </a:r>
            <a:r>
              <a:rPr sz="1800" spc="-5" dirty="0">
                <a:latin typeface="Arial"/>
                <a:cs typeface="Arial"/>
              </a:rPr>
              <a:t>and is found in  moist subtropical climate </a:t>
            </a:r>
            <a:r>
              <a:rPr sz="1800" spc="-10" dirty="0">
                <a:latin typeface="Arial"/>
                <a:cs typeface="Arial"/>
              </a:rPr>
              <a:t>regions  of </a:t>
            </a:r>
            <a:r>
              <a:rPr sz="1800" spc="-5" dirty="0">
                <a:latin typeface="Arial"/>
                <a:cs typeface="Arial"/>
              </a:rPr>
              <a:t>southeastern North America  </a:t>
            </a:r>
            <a:r>
              <a:rPr sz="1800" spc="-10" dirty="0">
                <a:latin typeface="Arial"/>
                <a:cs typeface="Arial"/>
              </a:rPr>
              <a:t>and Southeast </a:t>
            </a:r>
            <a:r>
              <a:rPr sz="1800" spc="-5" dirty="0">
                <a:latin typeface="Arial"/>
                <a:cs typeface="Arial"/>
              </a:rPr>
              <a:t>Asia. Most of this  formation class </a:t>
            </a:r>
            <a:r>
              <a:rPr sz="1800" spc="-10" dirty="0">
                <a:latin typeface="Arial"/>
                <a:cs typeface="Arial"/>
              </a:rPr>
              <a:t>has been </a:t>
            </a:r>
            <a:r>
              <a:rPr sz="1800" spc="-5" dirty="0">
                <a:latin typeface="Arial"/>
                <a:cs typeface="Arial"/>
              </a:rPr>
              <a:t>lost to  </a:t>
            </a:r>
            <a:r>
              <a:rPr sz="1800" spc="-10" dirty="0">
                <a:latin typeface="Arial"/>
                <a:cs typeface="Arial"/>
              </a:rPr>
              <a:t>cultivation.</a:t>
            </a:r>
            <a:endParaRPr sz="1800">
              <a:latin typeface="Arial"/>
              <a:cs typeface="Arial"/>
            </a:endParaRPr>
          </a:p>
        </p:txBody>
      </p:sp>
      <p:sp>
        <p:nvSpPr>
          <p:cNvPr id="6" name="object 6"/>
          <p:cNvSpPr txBox="1"/>
          <p:nvPr/>
        </p:nvSpPr>
        <p:spPr>
          <a:xfrm>
            <a:off x="4396740" y="1841500"/>
            <a:ext cx="1141730" cy="331470"/>
          </a:xfrm>
          <a:prstGeom prst="rect">
            <a:avLst/>
          </a:prstGeom>
        </p:spPr>
        <p:txBody>
          <a:bodyPr vert="horz" wrap="square" lIns="0" tIns="0" rIns="0" bIns="0" rtlCol="0">
            <a:spAutoFit/>
          </a:bodyPr>
          <a:lstStyle/>
          <a:p>
            <a:pPr marL="12700">
              <a:lnSpc>
                <a:spcPts val="2610"/>
              </a:lnSpc>
            </a:pPr>
            <a:r>
              <a:rPr sz="2200" dirty="0">
                <a:solidFill>
                  <a:srgbClr val="FF0000"/>
                </a:solidFill>
                <a:latin typeface="HGPSoeiKakugothicUB"/>
                <a:cs typeface="HGPSoeiKakugothicUB"/>
              </a:rPr>
              <a:t>照葉</a:t>
            </a:r>
            <a:r>
              <a:rPr sz="2200" spc="-15" dirty="0">
                <a:solidFill>
                  <a:srgbClr val="FF0000"/>
                </a:solidFill>
                <a:latin typeface="HGPSoeiKakugothicUB"/>
                <a:cs typeface="HGPSoeiKakugothicUB"/>
              </a:rPr>
              <a:t>樹</a:t>
            </a:r>
            <a:r>
              <a:rPr sz="2200" dirty="0">
                <a:solidFill>
                  <a:srgbClr val="FF0000"/>
                </a:solidFill>
                <a:latin typeface="HGPSoeiKakugothicUB"/>
                <a:cs typeface="HGPSoeiKakugothicUB"/>
              </a:rPr>
              <a:t>林</a:t>
            </a:r>
            <a:endParaRPr sz="2200">
              <a:latin typeface="HGPSoeiKakugothicUB"/>
              <a:cs typeface="HGPSoeiKakugothicU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0430" y="899160"/>
            <a:ext cx="1524000" cy="1673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96539" y="934719"/>
            <a:ext cx="2429510" cy="15849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96559" y="899160"/>
            <a:ext cx="2072639" cy="162052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739380" y="899160"/>
            <a:ext cx="1529079" cy="1620520"/>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96849" rIns="0" bIns="0" rtlCol="0">
            <a:spAutoFit/>
          </a:bodyPr>
          <a:lstStyle/>
          <a:p>
            <a:pPr marL="414020">
              <a:lnSpc>
                <a:spcPct val="100000"/>
              </a:lnSpc>
            </a:pPr>
            <a:r>
              <a:rPr sz="2000" spc="-15" dirty="0">
                <a:solidFill>
                  <a:srgbClr val="FF940D"/>
                </a:solidFill>
                <a:latin typeface="Arial Black"/>
                <a:cs typeface="Arial Black"/>
              </a:rPr>
              <a:t>MIDLATITUDE </a:t>
            </a:r>
            <a:r>
              <a:rPr sz="2000" spc="-5" dirty="0">
                <a:solidFill>
                  <a:srgbClr val="FF940D"/>
                </a:solidFill>
                <a:latin typeface="Arial Black"/>
                <a:cs typeface="Arial Black"/>
              </a:rPr>
              <a:t>DECIDUOUS</a:t>
            </a:r>
            <a:r>
              <a:rPr sz="2000" spc="10" dirty="0">
                <a:solidFill>
                  <a:srgbClr val="FF940D"/>
                </a:solidFill>
                <a:latin typeface="Arial Black"/>
                <a:cs typeface="Arial Black"/>
              </a:rPr>
              <a:t> </a:t>
            </a:r>
            <a:r>
              <a:rPr sz="2000" spc="-5" dirty="0">
                <a:solidFill>
                  <a:srgbClr val="FF940D"/>
                </a:solidFill>
                <a:latin typeface="Arial Black"/>
                <a:cs typeface="Arial Black"/>
              </a:rPr>
              <a:t>FOREST</a:t>
            </a:r>
            <a:endParaRPr sz="2000">
              <a:latin typeface="Arial Black"/>
              <a:cs typeface="Arial Black"/>
            </a:endParaRPr>
          </a:p>
        </p:txBody>
      </p:sp>
      <p:sp>
        <p:nvSpPr>
          <p:cNvPr id="7" name="object 7"/>
          <p:cNvSpPr/>
          <p:nvPr/>
        </p:nvSpPr>
        <p:spPr>
          <a:xfrm>
            <a:off x="4644390" y="2814320"/>
            <a:ext cx="4860290" cy="456565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720090" y="2880360"/>
            <a:ext cx="3600450" cy="1799589"/>
          </a:xfrm>
          <a:prstGeom prst="rect">
            <a:avLst/>
          </a:prstGeom>
          <a:ln w="3175">
            <a:solidFill>
              <a:srgbClr val="000000"/>
            </a:solidFill>
          </a:ln>
        </p:spPr>
        <p:txBody>
          <a:bodyPr vert="horz" wrap="square" lIns="0" tIns="111760" rIns="0" bIns="0" rtlCol="0">
            <a:spAutoFit/>
          </a:bodyPr>
          <a:lstStyle/>
          <a:p>
            <a:pPr marL="233045" marR="251460">
              <a:lnSpc>
                <a:spcPct val="93400"/>
              </a:lnSpc>
              <a:spcBef>
                <a:spcPts val="880"/>
              </a:spcBef>
            </a:pPr>
            <a:r>
              <a:rPr sz="1800" spc="-10" dirty="0">
                <a:latin typeface="Arial"/>
                <a:cs typeface="Arial"/>
              </a:rPr>
              <a:t>Midlatitude deciduous </a:t>
            </a:r>
            <a:r>
              <a:rPr sz="1800" spc="-5" dirty="0">
                <a:latin typeface="Arial"/>
                <a:cs typeface="Arial"/>
              </a:rPr>
              <a:t>forest  consists </a:t>
            </a:r>
            <a:r>
              <a:rPr sz="1800" spc="-10" dirty="0">
                <a:latin typeface="Arial"/>
                <a:cs typeface="Arial"/>
              </a:rPr>
              <a:t>largely of </a:t>
            </a:r>
            <a:r>
              <a:rPr sz="1800" spc="-5" dirty="0">
                <a:latin typeface="Arial"/>
                <a:cs typeface="Arial"/>
              </a:rPr>
              <a:t>trees that  </a:t>
            </a:r>
            <a:r>
              <a:rPr sz="1800" spc="-10" dirty="0">
                <a:latin typeface="Arial"/>
                <a:cs typeface="Arial"/>
              </a:rPr>
              <a:t>drop their leaves during </a:t>
            </a:r>
            <a:r>
              <a:rPr sz="1800" spc="-5" dirty="0">
                <a:latin typeface="Arial"/>
                <a:cs typeface="Arial"/>
              </a:rPr>
              <a:t>the  </a:t>
            </a:r>
            <a:r>
              <a:rPr sz="1800" dirty="0">
                <a:latin typeface="Arial"/>
                <a:cs typeface="Arial"/>
              </a:rPr>
              <a:t>cold </a:t>
            </a:r>
            <a:r>
              <a:rPr sz="1800" spc="-5" dirty="0">
                <a:latin typeface="Arial"/>
                <a:cs typeface="Arial"/>
              </a:rPr>
              <a:t>season. It is characteristic  of the </a:t>
            </a:r>
            <a:r>
              <a:rPr sz="1800" dirty="0">
                <a:latin typeface="Arial"/>
                <a:cs typeface="Arial"/>
              </a:rPr>
              <a:t>marine </a:t>
            </a:r>
            <a:r>
              <a:rPr sz="1800" spc="-10" dirty="0">
                <a:latin typeface="Arial"/>
                <a:cs typeface="Arial"/>
              </a:rPr>
              <a:t>west-coast </a:t>
            </a:r>
            <a:r>
              <a:rPr sz="1800" spc="-5" dirty="0">
                <a:latin typeface="Arial"/>
                <a:cs typeface="Arial"/>
              </a:rPr>
              <a:t>and  moist continental</a:t>
            </a:r>
            <a:r>
              <a:rPr sz="1800" spc="-45" dirty="0">
                <a:latin typeface="Arial"/>
                <a:cs typeface="Arial"/>
              </a:rPr>
              <a:t> </a:t>
            </a:r>
            <a:r>
              <a:rPr sz="1800" spc="-5" dirty="0">
                <a:latin typeface="Arial"/>
                <a:cs typeface="Arial"/>
              </a:rPr>
              <a:t>climate.</a:t>
            </a:r>
            <a:endParaRPr sz="1800">
              <a:latin typeface="Arial"/>
              <a:cs typeface="Arial"/>
            </a:endParaRPr>
          </a:p>
        </p:txBody>
      </p:sp>
      <p:sp>
        <p:nvSpPr>
          <p:cNvPr id="9" name="object 9"/>
          <p:cNvSpPr/>
          <p:nvPr/>
        </p:nvSpPr>
        <p:spPr>
          <a:xfrm>
            <a:off x="720090" y="4757420"/>
            <a:ext cx="1870710" cy="2622550"/>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2777489" y="6863080"/>
            <a:ext cx="1397000" cy="186690"/>
          </a:xfrm>
          <a:prstGeom prst="rect">
            <a:avLst/>
          </a:prstGeom>
        </p:spPr>
        <p:txBody>
          <a:bodyPr vert="horz" wrap="square" lIns="0" tIns="0" rIns="0" bIns="0" rtlCol="0">
            <a:spAutoFit/>
          </a:bodyPr>
          <a:lstStyle/>
          <a:p>
            <a:pPr marL="12700">
              <a:lnSpc>
                <a:spcPct val="100000"/>
              </a:lnSpc>
            </a:pPr>
            <a:r>
              <a:rPr sz="1200" dirty="0">
                <a:latin typeface="ＭＳ Ｐゴシック"/>
                <a:cs typeface="ＭＳ Ｐゴシック"/>
              </a:rPr>
              <a:t>東京大学秩父演習林</a:t>
            </a:r>
            <a:endParaRPr sz="1200">
              <a:latin typeface="ＭＳ Ｐゴシック"/>
              <a:cs typeface="ＭＳ Ｐゴシック"/>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23870" y="332740"/>
            <a:ext cx="7034530" cy="70472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0050" y="4700270"/>
            <a:ext cx="2409190" cy="195961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57809" y="190530"/>
            <a:ext cx="2240915" cy="880110"/>
          </a:xfrm>
          <a:prstGeom prst="rect">
            <a:avLst/>
          </a:prstGeom>
        </p:spPr>
        <p:txBody>
          <a:bodyPr vert="horz" wrap="square" lIns="0" tIns="0" rIns="0" bIns="0" rtlCol="0">
            <a:spAutoFit/>
          </a:bodyPr>
          <a:lstStyle/>
          <a:p>
            <a:pPr marL="12700" marR="5080">
              <a:lnSpc>
                <a:spcPct val="117700"/>
              </a:lnSpc>
            </a:pPr>
            <a:r>
              <a:rPr sz="2400" dirty="0">
                <a:solidFill>
                  <a:srgbClr val="00007F"/>
                </a:solidFill>
                <a:latin typeface="Arial Black"/>
                <a:cs typeface="Arial Black"/>
              </a:rPr>
              <a:t>N</a:t>
            </a:r>
            <a:r>
              <a:rPr sz="2400" spc="-5" dirty="0">
                <a:solidFill>
                  <a:srgbClr val="00007F"/>
                </a:solidFill>
                <a:latin typeface="Arial Black"/>
                <a:cs typeface="Arial Black"/>
              </a:rPr>
              <a:t>EE</a:t>
            </a:r>
            <a:r>
              <a:rPr sz="2400" dirty="0">
                <a:solidFill>
                  <a:srgbClr val="00007F"/>
                </a:solidFill>
                <a:latin typeface="Arial Black"/>
                <a:cs typeface="Arial Black"/>
              </a:rPr>
              <a:t>D</a:t>
            </a:r>
            <a:r>
              <a:rPr sz="2400" spc="-5" dirty="0">
                <a:solidFill>
                  <a:srgbClr val="00007F"/>
                </a:solidFill>
                <a:latin typeface="Arial Black"/>
                <a:cs typeface="Arial Black"/>
              </a:rPr>
              <a:t>L</a:t>
            </a:r>
            <a:r>
              <a:rPr sz="2400" spc="-15" dirty="0">
                <a:solidFill>
                  <a:srgbClr val="00007F"/>
                </a:solidFill>
                <a:latin typeface="Arial Black"/>
                <a:cs typeface="Arial Black"/>
              </a:rPr>
              <a:t>E</a:t>
            </a:r>
            <a:r>
              <a:rPr sz="2400" spc="-5" dirty="0">
                <a:solidFill>
                  <a:srgbClr val="00007F"/>
                </a:solidFill>
                <a:latin typeface="Arial Black"/>
                <a:cs typeface="Arial Black"/>
              </a:rPr>
              <a:t>LE</a:t>
            </a:r>
            <a:r>
              <a:rPr sz="2400" dirty="0">
                <a:solidFill>
                  <a:srgbClr val="00007F"/>
                </a:solidFill>
                <a:latin typeface="Arial Black"/>
                <a:cs typeface="Arial Black"/>
              </a:rPr>
              <a:t>AF  </a:t>
            </a:r>
            <a:r>
              <a:rPr sz="2400" spc="-5" dirty="0">
                <a:solidFill>
                  <a:srgbClr val="00007F"/>
                </a:solidFill>
                <a:latin typeface="Arial Black"/>
                <a:cs typeface="Arial Black"/>
              </a:rPr>
              <a:t>FOREST</a:t>
            </a:r>
            <a:endParaRPr sz="2400">
              <a:latin typeface="Arial Black"/>
              <a:cs typeface="Arial Black"/>
            </a:endParaRPr>
          </a:p>
        </p:txBody>
      </p:sp>
      <p:sp>
        <p:nvSpPr>
          <p:cNvPr id="5" name="object 5"/>
          <p:cNvSpPr txBox="1"/>
          <p:nvPr/>
        </p:nvSpPr>
        <p:spPr>
          <a:xfrm>
            <a:off x="180339" y="1259839"/>
            <a:ext cx="2700020" cy="3060700"/>
          </a:xfrm>
          <a:prstGeom prst="rect">
            <a:avLst/>
          </a:prstGeom>
          <a:ln w="3175">
            <a:solidFill>
              <a:srgbClr val="000000"/>
            </a:solidFill>
          </a:ln>
        </p:spPr>
        <p:txBody>
          <a:bodyPr vert="horz" wrap="square" lIns="0" tIns="148590" rIns="0" bIns="0" rtlCol="0">
            <a:spAutoFit/>
          </a:bodyPr>
          <a:lstStyle/>
          <a:p>
            <a:pPr marL="161290" marR="222885">
              <a:lnSpc>
                <a:spcPct val="93400"/>
              </a:lnSpc>
              <a:spcBef>
                <a:spcPts val="1170"/>
              </a:spcBef>
            </a:pPr>
            <a:r>
              <a:rPr sz="1800" spc="-10" dirty="0">
                <a:latin typeface="Arial"/>
                <a:cs typeface="Arial"/>
              </a:rPr>
              <a:t>Needleleaf </a:t>
            </a:r>
            <a:r>
              <a:rPr sz="1800" spc="-5" dirty="0">
                <a:latin typeface="Arial"/>
                <a:cs typeface="Arial"/>
              </a:rPr>
              <a:t>forest  </a:t>
            </a:r>
            <a:r>
              <a:rPr sz="1800" spc="-10" dirty="0">
                <a:latin typeface="Arial"/>
                <a:cs typeface="Arial"/>
              </a:rPr>
              <a:t>includes </a:t>
            </a:r>
            <a:r>
              <a:rPr sz="1800" spc="-5" dirty="0">
                <a:latin typeface="Arial"/>
                <a:cs typeface="Arial"/>
              </a:rPr>
              <a:t>boreal </a:t>
            </a:r>
            <a:r>
              <a:rPr sz="1800" spc="-10" dirty="0">
                <a:latin typeface="Arial"/>
                <a:cs typeface="Arial"/>
              </a:rPr>
              <a:t>and  </a:t>
            </a:r>
            <a:r>
              <a:rPr sz="1800" spc="-5" dirty="0">
                <a:latin typeface="Arial"/>
                <a:cs typeface="Arial"/>
              </a:rPr>
              <a:t>coastal forest. </a:t>
            </a:r>
            <a:r>
              <a:rPr sz="1800" spc="-10" dirty="0">
                <a:latin typeface="Arial"/>
                <a:cs typeface="Arial"/>
              </a:rPr>
              <a:t>Boreal  </a:t>
            </a:r>
            <a:r>
              <a:rPr sz="1800" spc="-5" dirty="0">
                <a:latin typeface="Arial"/>
                <a:cs typeface="Arial"/>
              </a:rPr>
              <a:t>forest stretches across  the northern reaches  of North America </a:t>
            </a:r>
            <a:r>
              <a:rPr sz="1800" spc="-10" dirty="0">
                <a:latin typeface="Arial"/>
                <a:cs typeface="Arial"/>
              </a:rPr>
              <a:t>and  </a:t>
            </a:r>
            <a:r>
              <a:rPr sz="1800" spc="-5" dirty="0">
                <a:latin typeface="Arial"/>
                <a:cs typeface="Arial"/>
              </a:rPr>
              <a:t>Eurasia. </a:t>
            </a:r>
            <a:r>
              <a:rPr sz="1800" spc="-10" dirty="0">
                <a:latin typeface="Arial"/>
                <a:cs typeface="Arial"/>
              </a:rPr>
              <a:t>Coastal </a:t>
            </a:r>
            <a:r>
              <a:rPr sz="1800" spc="-5" dirty="0">
                <a:latin typeface="Arial"/>
                <a:cs typeface="Arial"/>
              </a:rPr>
              <a:t>forest  is </a:t>
            </a:r>
            <a:r>
              <a:rPr sz="1800" dirty="0">
                <a:latin typeface="Arial"/>
                <a:cs typeface="Arial"/>
              </a:rPr>
              <a:t>restricted </a:t>
            </a:r>
            <a:r>
              <a:rPr sz="1800" spc="-5" dirty="0">
                <a:latin typeface="Arial"/>
                <a:cs typeface="Arial"/>
              </a:rPr>
              <a:t>to the  coast ranges of the  Pacific </a:t>
            </a:r>
            <a:r>
              <a:rPr sz="1800" spc="-10" dirty="0">
                <a:latin typeface="Arial"/>
                <a:cs typeface="Arial"/>
              </a:rPr>
              <a:t>Northwest  region.</a:t>
            </a:r>
            <a:endParaRPr sz="1800">
              <a:latin typeface="Arial"/>
              <a:cs typeface="Arial"/>
            </a:endParaRPr>
          </a:p>
        </p:txBody>
      </p:sp>
      <p:sp>
        <p:nvSpPr>
          <p:cNvPr id="6" name="object 6"/>
          <p:cNvSpPr/>
          <p:nvPr/>
        </p:nvSpPr>
        <p:spPr>
          <a:xfrm>
            <a:off x="2988310" y="664209"/>
            <a:ext cx="1440180" cy="185547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494</Words>
  <Application>Microsoft Macintosh PowerPoint</Application>
  <PresentationFormat>ユーザー設定</PresentationFormat>
  <Paragraphs>76</Paragraphs>
  <Slides>14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Arial</vt:lpstr>
      <vt:lpstr>Arial Black</vt:lpstr>
      <vt:lpstr>Arial Unicode MS</vt:lpstr>
      <vt:lpstr>Calibri</vt:lpstr>
      <vt:lpstr>HGPSoeiKakugothicUB</vt:lpstr>
      <vt:lpstr>HGSSoeiKakugothicUB</vt:lpstr>
      <vt:lpstr>ＭＳ Ｐゴシック</vt:lpstr>
      <vt:lpstr>Times New Roman</vt:lpstr>
      <vt:lpstr>Office Theme</vt:lpstr>
      <vt:lpstr>PowerPoint プレゼンテーション</vt:lpstr>
      <vt:lpstr>PowerPoint プレゼンテーション</vt:lpstr>
      <vt:lpstr>潜在植生、自然植生、原生林、二次林</vt:lpstr>
      <vt:lpstr>［自然林］　人間が植栽した林以外のすべての林を指し、伐採した林  や火入れをした林でも、そこから自然に回復した林はすべて自然林</vt:lpstr>
      <vt:lpstr>BIOMES, FORMATION CLASSES, AND CLIMATE</vt:lpstr>
      <vt:lpstr>World distribution of low-  latitude rainforest.</vt:lpstr>
      <vt:lpstr>World distribution of subtropical evergreen forest.</vt:lpstr>
      <vt:lpstr>MIDLATITUDE DECIDUOUS FOREST</vt:lpstr>
      <vt:lpstr>NEEDLELEAF  FOREST</vt:lpstr>
      <vt:lpstr>SCLEROPHYLL FOREST</vt:lpstr>
      <vt:lpstr>Savanna and Grassland Biomes SAVANNA BIOME</vt:lpstr>
      <vt:lpstr>GRASSLAND BIOME</vt:lpstr>
      <vt:lpstr>TUNDRA　BIOME</vt:lpstr>
      <vt:lpstr>高度に伴う植生帯および  農作物の変化</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MOTOHARU KOBA</cp:lastModifiedBy>
  <cp:revision>1</cp:revision>
  <dcterms:created xsi:type="dcterms:W3CDTF">2016-04-26T12:23:33Z</dcterms:created>
  <dcterms:modified xsi:type="dcterms:W3CDTF">2017-06-06T12:22:17Z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2011-12-05T00:00:00Z</vt:filetime>
  </property>
  <property fmtid="{D5CDD505-2E9C-101B-9397-08002B2CF9AE}" pid="3" name="Creator">
    <vt:lpwstr>Impress</vt:lpwstr>
  </property>
  <property fmtid="{D5CDD505-2E9C-101B-9397-08002B2CF9AE}" pid="4" name="LastSaved">
    <vt:filetime>2011-12-05T00:00:00Z</vt:filetime>
  </property>
</Properties>
</file>